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30"/>
  </p:notesMasterIdLst>
  <p:handoutMasterIdLst>
    <p:handoutMasterId r:id="rId31"/>
  </p:handoutMasterIdLst>
  <p:sldIdLst>
    <p:sldId id="256" r:id="rId3"/>
    <p:sldId id="425" r:id="rId4"/>
    <p:sldId id="426" r:id="rId5"/>
    <p:sldId id="427" r:id="rId6"/>
    <p:sldId id="428" r:id="rId7"/>
    <p:sldId id="429" r:id="rId8"/>
    <p:sldId id="430" r:id="rId9"/>
    <p:sldId id="437" r:id="rId10"/>
    <p:sldId id="431" r:id="rId11"/>
    <p:sldId id="432" r:id="rId12"/>
    <p:sldId id="433" r:id="rId13"/>
    <p:sldId id="434" r:id="rId14"/>
    <p:sldId id="438" r:id="rId15"/>
    <p:sldId id="439" r:id="rId16"/>
    <p:sldId id="440" r:id="rId17"/>
    <p:sldId id="435" r:id="rId18"/>
    <p:sldId id="441" r:id="rId19"/>
    <p:sldId id="446" r:id="rId20"/>
    <p:sldId id="443" r:id="rId21"/>
    <p:sldId id="442" r:id="rId22"/>
    <p:sldId id="436" r:id="rId23"/>
    <p:sldId id="444" r:id="rId24"/>
    <p:sldId id="445" r:id="rId25"/>
    <p:sldId id="447" r:id="rId26"/>
    <p:sldId id="449" r:id="rId27"/>
    <p:sldId id="448" r:id="rId28"/>
    <p:sldId id="450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ederic Deniger" initials="F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100" d="100"/>
          <a:sy n="100" d="100"/>
        </p:scale>
        <p:origin x="15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4484"/>
    </p:cViewPr>
  </p:sorterViewPr>
  <p:notesViewPr>
    <p:cSldViewPr>
      <p:cViewPr varScale="1">
        <p:scale>
          <a:sx n="88" d="100"/>
          <a:sy n="88" d="100"/>
        </p:scale>
        <p:origin x="2964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E6A61-5718-4F37-B73D-56B904C89E67}" type="datetimeFigureOut">
              <a:rPr lang="fr-FR" smtClean="0"/>
              <a:t>20/12/2013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7D5C0-1470-4EDF-A525-859D636BE2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822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CA0CE-1F11-41E1-A36C-1DA7A33AF8A2}" type="datetimeFigureOut">
              <a:rPr lang="fr-FR" smtClean="0"/>
              <a:t>20/12/2013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AC1E6-FAB5-4273-8A1F-5AC1C72E6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198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28302D3-52DE-46BD-A06E-EE70DF80E20B}" type="datetime1">
              <a:rPr lang="fr-FR" smtClean="0"/>
              <a:t>20/12/2013</a:t>
            </a:fld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9EF6D1DB-EB84-403C-BF67-C091EA7FCA32}" type="datetime1">
              <a:rPr lang="fr-FR" smtClean="0"/>
              <a:t>20/12/2013</a:t>
            </a:fld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283D-D584-406E-B498-CF373FC58665}" type="datetime1">
              <a:rPr lang="fr-FR" smtClean="0"/>
              <a:t>20/12/2013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Fudaa 25-28 Mars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1E00-59A0-4A7D-A180-432EBC6FA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594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C1AF-3236-46C9-A9A0-5AEE2C9DB429}" type="datetime1">
              <a:rPr lang="fr-FR" smtClean="0"/>
              <a:t>20/12/2013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Fudaa 25-28 Mars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1E00-59A0-4A7D-A180-432EBC6FA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316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F520-5DDA-4D01-B697-DD83AD3CF9AF}" type="datetime1">
              <a:rPr lang="fr-FR" smtClean="0"/>
              <a:t>20/12/2013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Fudaa 25-28 Mars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1E00-59A0-4A7D-A180-432EBC6FA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662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9058-562B-48FC-BBA7-7577D3E72CCC}" type="datetime1">
              <a:rPr lang="fr-FR" smtClean="0"/>
              <a:t>20/12/2013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Fudaa 25-28 Mars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1E00-59A0-4A7D-A180-432EBC6FA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892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7582-5CAA-4140-ADD8-0914C103239A}" type="datetime1">
              <a:rPr lang="fr-FR" smtClean="0"/>
              <a:t>20/12/2013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Fudaa 25-28 Mars 2013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1E00-59A0-4A7D-A180-432EBC6FA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85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A465C-DF45-45F5-AD2D-67D046F5352E}" type="datetime1">
              <a:rPr lang="fr-FR" smtClean="0"/>
              <a:t>20/12/2013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Fudaa 25-28 Mars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1E00-59A0-4A7D-A180-432EBC6FA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097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8843-463E-48F3-8AF9-BABF9FAFE229}" type="datetime1">
              <a:rPr lang="fr-FR" smtClean="0"/>
              <a:t>20/12/2013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Fudaa 25-28 Mars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1E00-59A0-4A7D-A180-432EBC6FA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686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85B3-BA64-460F-8716-16BE8DE631A8}" type="datetime1">
              <a:rPr lang="fr-FR" smtClean="0"/>
              <a:t>20/12/2013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Fudaa 25-28 Mars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1E00-59A0-4A7D-A180-432EBC6FA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85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933"/>
            <a:ext cx="8229600" cy="4929411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9922-E399-452C-9210-AC2ACEFCC724}" type="datetime1">
              <a:rPr lang="fr-FR" smtClean="0"/>
              <a:t>20/12/2013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Fudaa 25-28 Mars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1E00-59A0-4A7D-A180-432EBC6FA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913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67DE-E345-4405-8599-4D90B3AF8749}" type="datetime1">
              <a:rPr lang="fr-FR" smtClean="0"/>
              <a:t>20/12/2013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Fudaa 25-28 Mars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1E00-59A0-4A7D-A180-432EBC6FA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2314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E271-5EB4-4BC6-B6C6-2A27B1BE6B88}" type="datetime1">
              <a:rPr lang="fr-FR" smtClean="0"/>
              <a:t>20/12/2013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Formation Fudaa 25-28 Mars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1E00-59A0-4A7D-A180-432EBC6FA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38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58966425-4BAD-494B-8C6F-1836EEAE56DA}" type="datetime1">
              <a:rPr lang="fr-FR" smtClean="0"/>
              <a:t>20/12/2013</a:t>
            </a:fld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62B4CF0-C04B-4FB9-B534-3D6CA538BE4B}" type="datetime1">
              <a:rPr lang="fr-FR" smtClean="0"/>
              <a:t>20/12/2013</a:t>
            </a:fld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2BFBCA5-EA0C-450F-ABD1-915EFCBCB46A}" type="datetime1">
              <a:rPr lang="fr-FR" smtClean="0"/>
              <a:t>20/12/2013</a:t>
            </a:fld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5C72978-9CA2-4999-B689-94EBD817507E}" type="datetime1">
              <a:rPr lang="fr-FR" smtClean="0"/>
              <a:t>20/12/2013</a:t>
            </a:fld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D8B87FB-7C7D-4217-AA65-948F711AF5D1}" type="datetime1">
              <a:rPr lang="fr-FR" smtClean="0"/>
              <a:t>20/12/2013</a:t>
            </a:fld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56781502-218D-42E2-B805-2A96471AC5C0}" type="datetime1">
              <a:rPr lang="fr-FR" smtClean="0"/>
              <a:t>20/12/2013</a:t>
            </a:fld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543" y="6492875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r>
              <a:rPr lang="fr-BE" dirty="0" smtClean="0"/>
              <a:t>/X</a:t>
            </a:r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A5AD9-2B05-44CA-A005-CB41010DAE84}" type="datetime1">
              <a:rPr lang="fr-FR" smtClean="0"/>
              <a:t>20/12/2013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Formation Fudaa 25-28 Mars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31E00-59A0-4A7D-A180-432EBC6FA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07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ctr"/>
          <a:lstStyle/>
          <a:p>
            <a:r>
              <a:rPr lang="fr-FR" smtClean="0"/>
              <a:t>Formation </a:t>
            </a:r>
            <a:br>
              <a:rPr lang="fr-FR" smtClean="0"/>
            </a:br>
            <a:r>
              <a:rPr lang="fr-FR" smtClean="0"/>
              <a:t>Fudaa-Crue</a:t>
            </a:r>
            <a:br>
              <a:rPr lang="fr-FR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/>
              <a:t>16 Décembre – 17 Décembre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34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Objectifs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Chargement d’un scénario complet</a:t>
            </a:r>
          </a:p>
          <a:p>
            <a:r>
              <a:rPr lang="fr-FR" smtClean="0"/>
              <a:t>Sauvegarde d’un scénario</a:t>
            </a:r>
          </a:p>
          <a:p>
            <a:r>
              <a:rPr lang="fr-FR" smtClean="0"/>
              <a:t>Migration</a:t>
            </a:r>
          </a:p>
          <a:p>
            <a:r>
              <a:rPr lang="fr-FR" smtClean="0"/>
              <a:t>Edition</a:t>
            </a:r>
          </a:p>
          <a:p>
            <a:r>
              <a:rPr lang="fr-FR" smtClean="0"/>
              <a:t>Modification</a:t>
            </a:r>
          </a:p>
          <a:p>
            <a:pPr lvl="1"/>
            <a:r>
              <a:rPr lang="fr-FR" smtClean="0"/>
              <a:t>Renommer</a:t>
            </a:r>
          </a:p>
          <a:p>
            <a:pPr lvl="1"/>
            <a:r>
              <a:rPr lang="fr-FR" smtClean="0"/>
              <a:t>Migrer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66355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Principales classes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Ordonnanceur</a:t>
            </a:r>
          </a:p>
          <a:p>
            <a:r>
              <a:rPr lang="fr-FR" smtClean="0"/>
              <a:t>Loader</a:t>
            </a:r>
          </a:p>
          <a:p>
            <a:r>
              <a:rPr lang="fr-FR" smtClean="0"/>
              <a:t>Saver</a:t>
            </a:r>
          </a:p>
          <a:p>
            <a:pPr marL="0" indent="0">
              <a:buNone/>
            </a:pPr>
            <a:endParaRPr lang="fr-FR" smtClean="0"/>
          </a:p>
          <a:p>
            <a:r>
              <a:rPr lang="fr-FR" smtClean="0"/>
              <a:t>Tests d’intégration</a:t>
            </a:r>
          </a:p>
          <a:p>
            <a:pPr lvl="1"/>
            <a:r>
              <a:rPr lang="fr-FR" smtClean="0"/>
              <a:t>Lire un projet complet facilement</a:t>
            </a:r>
          </a:p>
          <a:p>
            <a:pPr lvl="1"/>
            <a:r>
              <a:rPr lang="fr-FR" smtClean="0"/>
              <a:t>Fichiers zip pour Crue10</a:t>
            </a:r>
          </a:p>
          <a:p>
            <a:pPr lvl="1"/>
            <a:r>
              <a:rPr lang="fr-FR" smtClean="0"/>
              <a:t>Exemple OTFA avec Crue 10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92858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Validation d’une étude</a:t>
            </a:r>
            <a:br>
              <a:rPr lang="fr-FR"/>
            </a:b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mtClean="0"/>
              <a:t>3 </a:t>
            </a:r>
            <a:r>
              <a:rPr lang="fr-FR"/>
              <a:t>validations</a:t>
            </a:r>
          </a:p>
          <a:p>
            <a:r>
              <a:rPr lang="fr-FR"/>
              <a:t>Validation XML globale</a:t>
            </a:r>
          </a:p>
          <a:p>
            <a:r>
              <a:rPr lang="fr-FR"/>
              <a:t>Chargement des </a:t>
            </a:r>
            <a:r>
              <a:rPr lang="fr-FR" smtClean="0"/>
              <a:t>fichiers</a:t>
            </a:r>
          </a:p>
          <a:p>
            <a:pPr lvl="1"/>
            <a:r>
              <a:rPr lang="fr-FR" smtClean="0"/>
              <a:t>Pouvoir construire le modèle objet</a:t>
            </a:r>
            <a:endParaRPr lang="fr-FR"/>
          </a:p>
          <a:p>
            <a:r>
              <a:rPr lang="fr-FR"/>
              <a:t>Validation métier</a:t>
            </a:r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4915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Crue Application</a:t>
            </a:r>
            <a:endParaRPr lang="fr-FR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060848"/>
            <a:ext cx="2447925" cy="2724150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13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1187624" y="1542854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Profile: dev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34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Construction du zip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Analyse du contenu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14</a:t>
            </a:fld>
            <a:endParaRPr lang="fr-BE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73" y="2441871"/>
            <a:ext cx="3762375" cy="2657475"/>
          </a:xfrm>
          <a:prstGeom prst="rect">
            <a:avLst/>
          </a:prstGeom>
        </p:spPr>
      </p:pic>
      <p:pic>
        <p:nvPicPr>
          <p:cNvPr id="6" name="Espace réservé du contenu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309" y="3770609"/>
            <a:ext cx="489585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16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Origine des fichiers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15</a:t>
            </a:fld>
            <a:endParaRPr lang="fr-BE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276872"/>
            <a:ext cx="2962275" cy="2952750"/>
          </a:xfrm>
        </p:spPr>
      </p:pic>
      <p:sp>
        <p:nvSpPr>
          <p:cNvPr id="8" name="ZoneTexte 7"/>
          <p:cNvSpPr txBox="1"/>
          <p:nvPr/>
        </p:nvSpPr>
        <p:spPr>
          <a:xfrm>
            <a:off x="611560" y="1691516"/>
            <a:ext cx="2885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Fichiers utilisés par défaut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706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Ajouter </a:t>
            </a:r>
            <a:r>
              <a:rPr lang="fr-FR" smtClean="0"/>
              <a:t>une </a:t>
            </a:r>
            <a:r>
              <a:rPr lang="fr-FR" smtClean="0"/>
              <a:t>nouvelle grammaire</a:t>
            </a:r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Cas dev pour ne pas tout modifier</a:t>
            </a:r>
          </a:p>
          <a:p>
            <a:r>
              <a:rPr lang="fr-FR" smtClean="0"/>
              <a:t>Modification de la configuration etc</a:t>
            </a:r>
          </a:p>
          <a:p>
            <a:pPr lvl="1"/>
            <a:r>
              <a:rPr lang="fr-FR" smtClean="0"/>
              <a:t>FudaaCrue_Site.xml</a:t>
            </a:r>
          </a:p>
          <a:p>
            <a:pPr lvl="1"/>
            <a:r>
              <a:rPr lang="fr-FR" smtClean="0"/>
              <a:t>Crue10VersionConfig</a:t>
            </a:r>
          </a:p>
          <a:p>
            <a:pPr lvl="1"/>
            <a:r>
              <a:rPr lang="fr-FR" smtClean="0"/>
              <a:t>CrueConfigMetierLoader: version du CCM</a:t>
            </a:r>
          </a:p>
          <a:p>
            <a:r>
              <a:rPr lang="fr-FR" smtClean="0"/>
              <a:t>Gestion des nouvelles versions</a:t>
            </a:r>
          </a:p>
          <a:p>
            <a:pPr lvl="1"/>
            <a:r>
              <a:rPr lang="fr-FR"/>
              <a:t>CrueFileFormatBuilder</a:t>
            </a:r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1799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Vues, Perspectives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Perspective: pas une notion Netbeans RCP</a:t>
            </a:r>
          </a:p>
          <a:p>
            <a:pPr lvl="1"/>
            <a:r>
              <a:rPr lang="fr-FR" smtClean="0"/>
              <a:t>Notion de groupe non suffisant</a:t>
            </a:r>
          </a:p>
          <a:p>
            <a:pPr lvl="1"/>
            <a:r>
              <a:rPr lang="fr-FR"/>
              <a:t>Package service: </a:t>
            </a:r>
            <a:r>
              <a:rPr lang="fr-FR" smtClean="0"/>
              <a:t>PerspectiveServiceStudy</a:t>
            </a:r>
          </a:p>
          <a:p>
            <a:r>
              <a:rPr lang="fr-FR" smtClean="0"/>
              <a:t>Vue</a:t>
            </a:r>
          </a:p>
          <a:p>
            <a:pPr lvl="1"/>
            <a:r>
              <a:rPr lang="fr-FR" smtClean="0"/>
              <a:t>TopComponent</a:t>
            </a:r>
          </a:p>
          <a:p>
            <a:pPr lvl="1"/>
            <a:r>
              <a:rPr lang="fr-FR" smtClean="0"/>
              <a:t>Creation d’une vue</a:t>
            </a:r>
          </a:p>
          <a:p>
            <a:r>
              <a:rPr lang="fr-FR" smtClean="0"/>
              <a:t>Test</a:t>
            </a:r>
          </a:p>
          <a:p>
            <a:pPr lvl="1"/>
            <a:r>
              <a:rPr lang="fr-FR" smtClean="0"/>
              <a:t>Voir les classes Example</a:t>
            </a:r>
            <a:endParaRPr lang="fr-FR"/>
          </a:p>
          <a:p>
            <a:pPr lvl="1"/>
            <a:r>
              <a:rPr lang="fr-FR"/>
              <a:t>Attention à </a:t>
            </a:r>
            <a:r>
              <a:rPr lang="fr-FR" smtClean="0"/>
              <a:t>TestCoeurConfig (tests précédents)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0968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Exemple: </a:t>
            </a:r>
            <a:r>
              <a:rPr lang="fr-FR"/>
              <a:t>création d’une </a:t>
            </a:r>
            <a:r>
              <a:rPr lang="fr-FR" smtClean="0"/>
              <a:t>Window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/>
              <a:t>Reaction modification</a:t>
            </a:r>
          </a:p>
          <a:p>
            <a:pPr lvl="1"/>
            <a:r>
              <a:rPr lang="fr-FR"/>
              <a:t>OutlineView</a:t>
            </a:r>
          </a:p>
          <a:p>
            <a:pPr lvl="1"/>
            <a:r>
              <a:rPr lang="fr-FR"/>
              <a:t>Exemple action: OptionResetAction</a:t>
            </a:r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7982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Actions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Action</a:t>
            </a:r>
          </a:p>
          <a:p>
            <a:pPr lvl="1"/>
            <a:r>
              <a:rPr lang="fr-FR" smtClean="0"/>
              <a:t>menu</a:t>
            </a:r>
          </a:p>
          <a:p>
            <a:r>
              <a:rPr lang="fr-FR" smtClean="0"/>
              <a:t>NodeAction</a:t>
            </a:r>
          </a:p>
          <a:p>
            <a:pPr lvl="1"/>
            <a:r>
              <a:rPr lang="fr-FR" smtClean="0"/>
              <a:t>Attaché à un nœud</a:t>
            </a:r>
          </a:p>
          <a:p>
            <a:r>
              <a:rPr lang="fr-FR" smtClean="0"/>
              <a:t>Actions longues</a:t>
            </a:r>
          </a:p>
          <a:p>
            <a:pPr lvl="1"/>
            <a:r>
              <a:rPr lang="fr-FR" smtClean="0"/>
              <a:t>Ne pas bloquer l’UI</a:t>
            </a:r>
          </a:p>
          <a:p>
            <a:pPr lvl="1"/>
            <a:r>
              <a:rPr lang="fr-FR" smtClean="0"/>
              <a:t>showProgressDialogAndRun: dialogue modale</a:t>
            </a:r>
          </a:p>
          <a:p>
            <a:pPr lvl="1"/>
            <a:r>
              <a:rPr lang="fr-FR" smtClean="0"/>
              <a:t>CrueSwingWorker: action en arrière-plan</a:t>
            </a:r>
          </a:p>
          <a:p>
            <a:pPr lvl="2"/>
            <a:r>
              <a:rPr lang="fr-FR"/>
              <a:t>Exemple VisuPanelLoader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817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Crue IO</a:t>
            </a:r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7904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Service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ConfigurationManagerService</a:t>
            </a:r>
          </a:p>
          <a:p>
            <a:r>
              <a:rPr lang="fr-FR"/>
              <a:t>EMHProjetServiceImpl</a:t>
            </a:r>
          </a:p>
          <a:p>
            <a:r>
              <a:rPr lang="fr-FR" smtClean="0"/>
              <a:t>ModellingScenarioService</a:t>
            </a:r>
          </a:p>
          <a:p>
            <a:r>
              <a:rPr lang="fr-FR" smtClean="0"/>
              <a:t>PostRunService</a:t>
            </a:r>
          </a:p>
          <a:p>
            <a:r>
              <a:rPr lang="fr-FR"/>
              <a:t>SysdocService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78627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Crue Sydoc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Parcourir un dossier d’aide</a:t>
            </a:r>
          </a:p>
          <a:p>
            <a:pPr lvl="1"/>
            <a:r>
              <a:rPr lang="fr-FR" smtClean="0"/>
              <a:t>Suffixe Handler pour les classes analysant les fichiers html</a:t>
            </a:r>
          </a:p>
          <a:p>
            <a:r>
              <a:rPr lang="fr-FR" smtClean="0"/>
              <a:t>Construire un plan</a:t>
            </a:r>
          </a:p>
          <a:p>
            <a:r>
              <a:rPr lang="fr-FR" smtClean="0"/>
              <a:t>Vérifier les liens</a:t>
            </a:r>
          </a:p>
          <a:p>
            <a:r>
              <a:rPr lang="fr-FR" smtClean="0"/>
              <a:t>Indexer ( via lucene)</a:t>
            </a:r>
          </a:p>
          <a:p>
            <a:r>
              <a:rPr lang="fr-FR" smtClean="0"/>
              <a:t>Agréger des documents</a:t>
            </a:r>
          </a:p>
          <a:p>
            <a:pPr marL="0" indent="0">
              <a:buNone/>
            </a:pPr>
            <a:r>
              <a:rPr lang="fr-FR" b="1" smtClean="0"/>
              <a:t>Note</a:t>
            </a:r>
          </a:p>
          <a:p>
            <a:r>
              <a:rPr lang="fr-FR" smtClean="0"/>
              <a:t>Utilisation des Threads pour performance</a:t>
            </a:r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56481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UI Sydoc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API Netbeans RCP</a:t>
            </a:r>
          </a:p>
          <a:p>
            <a:pPr lvl="1"/>
            <a:r>
              <a:rPr lang="fr-FR"/>
              <a:t>TopComponent, AbstractNode HelpCtx</a:t>
            </a:r>
          </a:p>
          <a:p>
            <a:pPr lvl="1"/>
            <a:endParaRPr lang="fr-FR"/>
          </a:p>
          <a:p>
            <a:r>
              <a:rPr lang="fr-FR" smtClean="0"/>
              <a:t>SysdocService</a:t>
            </a:r>
          </a:p>
          <a:p>
            <a:r>
              <a:rPr lang="fr-FR" smtClean="0"/>
              <a:t>SysdocUrlBuilder</a:t>
            </a:r>
          </a:p>
          <a:p>
            <a:r>
              <a:rPr lang="fr-FR" smtClean="0"/>
              <a:t>Creation de l’URL selon le contexte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6396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Vue </a:t>
            </a:r>
            <a:r>
              <a:rPr lang="fr-FR" smtClean="0"/>
              <a:t>planimétrique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Présentation </a:t>
            </a:r>
            <a:r>
              <a:rPr lang="fr-FR"/>
              <a:t>Ebli</a:t>
            </a:r>
          </a:p>
          <a:p>
            <a:r>
              <a:rPr lang="fr-FR"/>
              <a:t>Fonctionnement spécifique </a:t>
            </a:r>
            <a:r>
              <a:rPr lang="fr-FR" smtClean="0"/>
              <a:t>Fudaa-Crue</a:t>
            </a:r>
          </a:p>
          <a:p>
            <a:endParaRPr lang="fr-FR"/>
          </a:p>
          <a:p>
            <a:r>
              <a:rPr lang="fr-FR" smtClean="0"/>
              <a:t>Tests</a:t>
            </a:r>
          </a:p>
          <a:p>
            <a:pPr lvl="1"/>
            <a:r>
              <a:rPr lang="fr-FR" smtClean="0"/>
              <a:t>PlanimetryLauncherExample	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60027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Ebli 2D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Notion de calque</a:t>
            </a:r>
          </a:p>
          <a:p>
            <a:pPr lvl="1"/>
            <a:r>
              <a:rPr lang="fr-FR" smtClean="0"/>
              <a:t>ZCalquePoint</a:t>
            </a:r>
          </a:p>
          <a:p>
            <a:r>
              <a:rPr lang="fr-FR" smtClean="0"/>
              <a:t>Notion de modele</a:t>
            </a:r>
          </a:p>
          <a:p>
            <a:pPr lvl="1"/>
            <a:r>
              <a:rPr lang="fr-FR" smtClean="0"/>
              <a:t>ZModelePoint</a:t>
            </a:r>
          </a:p>
          <a:p>
            <a:r>
              <a:rPr lang="fr-FR" smtClean="0"/>
              <a:t>Objet graphique Gr…</a:t>
            </a:r>
          </a:p>
          <a:p>
            <a:pPr lvl="1"/>
            <a:r>
              <a:rPr lang="fr-FR"/>
              <a:t>Voir méthode </a:t>
            </a:r>
            <a:r>
              <a:rPr lang="fr-FR" smtClean="0"/>
              <a:t>paintDonnees</a:t>
            </a:r>
          </a:p>
          <a:p>
            <a:r>
              <a:rPr lang="fr-FR" smtClean="0"/>
              <a:t>Trace</a:t>
            </a:r>
          </a:p>
          <a:p>
            <a:r>
              <a:rPr lang="fr-FR" smtClean="0"/>
              <a:t>VisuPanel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4685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Planimétrie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mtClean="0"/>
              <a:t>Modele</a:t>
            </a:r>
          </a:p>
          <a:p>
            <a:pPr lvl="1"/>
            <a:r>
              <a:rPr lang="fr-FR"/>
              <a:t>PlanimetryNodeLayerModel</a:t>
            </a:r>
          </a:p>
          <a:p>
            <a:r>
              <a:rPr lang="fr-FR" smtClean="0"/>
              <a:t>Vue</a:t>
            </a:r>
          </a:p>
          <a:p>
            <a:pPr lvl="1"/>
            <a:r>
              <a:rPr lang="fr-FR" smtClean="0"/>
              <a:t>PlanimetryNodeLayer</a:t>
            </a:r>
          </a:p>
          <a:p>
            <a:r>
              <a:rPr lang="fr-FR" smtClean="0"/>
              <a:t>Groupe de calques</a:t>
            </a:r>
          </a:p>
          <a:p>
            <a:pPr lvl="1"/>
            <a:r>
              <a:rPr lang="fr-FR" smtClean="0"/>
              <a:t>PlanimetryHydraulicGroup</a:t>
            </a:r>
          </a:p>
          <a:p>
            <a:r>
              <a:rPr lang="fr-FR" smtClean="0"/>
              <a:t>Actions</a:t>
            </a:r>
          </a:p>
          <a:p>
            <a:pPr lvl="1"/>
            <a:r>
              <a:rPr lang="fr-FR" smtClean="0"/>
              <a:t>Package action</a:t>
            </a:r>
          </a:p>
          <a:p>
            <a:r>
              <a:rPr lang="fr-FR" smtClean="0"/>
              <a:t>Configuration</a:t>
            </a:r>
          </a:p>
          <a:p>
            <a:pPr lvl="1"/>
            <a:r>
              <a:rPr lang="fr-FR" smtClean="0"/>
              <a:t>Package configuration</a:t>
            </a:r>
          </a:p>
          <a:p>
            <a:pPr lvl="1"/>
            <a:r>
              <a:rPr lang="fr-FR" smtClean="0"/>
              <a:t>ConfigurationInfo: persistence et afffichage des propriétés</a:t>
            </a:r>
          </a:p>
          <a:p>
            <a:pPr lvl="1"/>
            <a:r>
              <a:rPr lang="fr-FR"/>
              <a:t>Configuration </a:t>
            </a:r>
            <a:r>
              <a:rPr lang="fr-FR" smtClean="0"/>
              <a:t>: utilisation des données pour l’affichage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6472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537" y="1916906"/>
            <a:ext cx="5114925" cy="4286250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26</a:t>
            </a:fld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827584" y="2420888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groupe</a:t>
            </a:r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054378" y="2852936"/>
            <a:ext cx="69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layer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886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Controller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LayerNodeController</a:t>
            </a:r>
          </a:p>
          <a:p>
            <a:pPr lvl="1"/>
            <a:r>
              <a:rPr lang="fr-FR" smtClean="0"/>
              <a:t>Création du calque</a:t>
            </a:r>
          </a:p>
          <a:p>
            <a:pPr lvl="1"/>
            <a:r>
              <a:rPr lang="fr-FR" smtClean="0"/>
              <a:t>Création des actions</a:t>
            </a:r>
          </a:p>
          <a:p>
            <a:r>
              <a:rPr lang="fr-FR" smtClean="0"/>
              <a:t>Indexer</a:t>
            </a:r>
          </a:p>
          <a:p>
            <a:pPr lvl="1"/>
            <a:r>
              <a:rPr lang="fr-FR" smtClean="0"/>
              <a:t>Liaison entre l’UID et la position dans le calque</a:t>
            </a:r>
          </a:p>
          <a:p>
            <a:r>
              <a:rPr lang="fr-FR" smtClean="0"/>
              <a:t>Gère les modifications des données</a:t>
            </a:r>
          </a:p>
          <a:p>
            <a:pPr lvl="1"/>
            <a:r>
              <a:rPr lang="fr-FR" smtClean="0"/>
              <a:t>Mise à jour des positions pour les objets liés</a:t>
            </a:r>
          </a:p>
          <a:p>
            <a:pPr lvl="1"/>
            <a:r>
              <a:rPr lang="fr-FR" smtClean="0"/>
              <a:t>Modifie les nœuds si branches modifiées</a:t>
            </a:r>
          </a:p>
          <a:p>
            <a:pPr lvl="1"/>
            <a:r>
              <a:rPr lang="fr-FR" smtClean="0"/>
              <a:t>Modifie les nœuds si casiers modifiés</a:t>
            </a:r>
            <a:endParaRPr lang="fr-FR"/>
          </a:p>
          <a:p>
            <a:pPr lvl="1"/>
            <a:endParaRPr lang="fr-FR" smtClean="0"/>
          </a:p>
          <a:p>
            <a:r>
              <a:rPr lang="fr-FR"/>
              <a:t>AbstractGeomUpdater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458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Lecture Fichier Crue 9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FortranReader issu de Dodico</a:t>
            </a:r>
          </a:p>
          <a:p>
            <a:r>
              <a:rPr lang="fr-FR"/>
              <a:t>DCFileReader / </a:t>
            </a:r>
            <a:r>
              <a:rPr lang="fr-FR" smtClean="0"/>
              <a:t>DCFileWriter</a:t>
            </a:r>
          </a:p>
          <a:p>
            <a:r>
              <a:rPr lang="fr-FR"/>
              <a:t>DHReader / DHWriter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3795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Lecture Fichiers Crue 10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Utilisation de Xstream</a:t>
            </a:r>
          </a:p>
          <a:p>
            <a:pPr lvl="1"/>
            <a:r>
              <a:rPr lang="fr-FR" smtClean="0"/>
              <a:t>Serialisation d’objets en XML</a:t>
            </a:r>
          </a:p>
          <a:p>
            <a:r>
              <a:rPr lang="fr-FR"/>
              <a:t>CrueDataXmlReaderWriterImpl</a:t>
            </a:r>
            <a:endParaRPr lang="fr-FR" smtClean="0"/>
          </a:p>
          <a:p>
            <a:r>
              <a:rPr lang="fr-FR" smtClean="0"/>
              <a:t>Des classes identiques au fichier XML: les DAO..</a:t>
            </a:r>
          </a:p>
          <a:p>
            <a:r>
              <a:rPr lang="fr-FR" smtClean="0"/>
              <a:t>3 classes principales</a:t>
            </a:r>
          </a:p>
          <a:p>
            <a:pPr lvl="1"/>
            <a:r>
              <a:rPr lang="fr-FR" smtClean="0"/>
              <a:t>CrueDaoXXX</a:t>
            </a:r>
          </a:p>
          <a:p>
            <a:pPr lvl="2"/>
            <a:r>
              <a:rPr lang="fr-FR" smtClean="0"/>
              <a:t>Structure du fichier XML</a:t>
            </a:r>
          </a:p>
          <a:p>
            <a:pPr lvl="1"/>
            <a:r>
              <a:rPr lang="fr-FR" smtClean="0"/>
              <a:t>CrueDaoStructureXXX</a:t>
            </a:r>
          </a:p>
          <a:p>
            <a:pPr lvl="2"/>
            <a:r>
              <a:rPr lang="fr-FR" smtClean="0"/>
              <a:t>Les classes DAO et la configuration de Xstream</a:t>
            </a:r>
          </a:p>
          <a:p>
            <a:pPr lvl="1"/>
            <a:r>
              <a:rPr lang="fr-FR" smtClean="0"/>
              <a:t>CrueConverterXXX</a:t>
            </a:r>
          </a:p>
          <a:p>
            <a:pPr lvl="2"/>
            <a:r>
              <a:rPr lang="fr-FR" smtClean="0"/>
              <a:t>Conversion des DAO vers EMHs</a:t>
            </a:r>
            <a:endParaRPr lang="fr-FR"/>
          </a:p>
          <a:p>
            <a:pPr lvl="1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30071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Validation XML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Description des XSD</a:t>
            </a:r>
          </a:p>
          <a:p>
            <a:pPr lvl="1"/>
            <a:r>
              <a:rPr lang="fr-FR" smtClean="0"/>
              <a:t>Notion de frag-</a:t>
            </a:r>
          </a:p>
          <a:p>
            <a:r>
              <a:rPr lang="fr-FR" smtClean="0"/>
              <a:t>Validation par fichier</a:t>
            </a:r>
          </a:p>
          <a:p>
            <a:r>
              <a:rPr lang="fr-FR" smtClean="0"/>
              <a:t>Validation globale:</a:t>
            </a:r>
          </a:p>
          <a:p>
            <a:pPr lvl="1"/>
            <a:r>
              <a:rPr lang="fr-FR"/>
              <a:t>ValidateModeleScenarioWithSchema</a:t>
            </a:r>
          </a:p>
          <a:p>
            <a:pPr lvl="1"/>
            <a:r>
              <a:rPr lang="fr-FR" smtClean="0"/>
              <a:t>TestValidateModeleScenario	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6537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Exemples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Ajout d’un log à la lecture dans Crue9</a:t>
            </a:r>
          </a:p>
          <a:p>
            <a:pPr lvl="1"/>
            <a:r>
              <a:rPr lang="fr-FR" smtClean="0"/>
              <a:t>traduction</a:t>
            </a:r>
          </a:p>
          <a:p>
            <a:r>
              <a:rPr lang="fr-FR" smtClean="0"/>
              <a:t>Lecture fichier XML via Xstream</a:t>
            </a:r>
          </a:p>
          <a:p>
            <a:pPr lvl="1"/>
            <a:r>
              <a:rPr lang="fr-FR" smtClean="0"/>
              <a:t>Dans Crue IO</a:t>
            </a:r>
          </a:p>
          <a:p>
            <a:pPr lvl="1"/>
            <a:r>
              <a:rPr lang="fr-FR" smtClean="0"/>
              <a:t>Utilisation </a:t>
            </a:r>
            <a:r>
              <a:rPr lang="fr-FR"/>
              <a:t>de la classe </a:t>
            </a:r>
            <a:r>
              <a:rPr lang="fr-FR" smtClean="0"/>
              <a:t>CrueXmlReaderWriterImpl</a:t>
            </a:r>
          </a:p>
          <a:p>
            <a:pPr lvl="1"/>
            <a:r>
              <a:rPr lang="fr-FR"/>
              <a:t>Fichier formation.xml</a:t>
            </a:r>
          </a:p>
          <a:p>
            <a:pPr lvl="1"/>
            <a:r>
              <a:rPr lang="fr-FR" smtClean="0"/>
              <a:t>Créer un package formation dans test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5476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Crue OTFA / Comparaison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mtClean="0"/>
              <a:t>Etapes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mtClean="0"/>
              <a:t>Sélection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mtClean="0"/>
              <a:t>Comparaison</a:t>
            </a:r>
          </a:p>
          <a:p>
            <a:r>
              <a:rPr lang="fr-FR" smtClean="0"/>
              <a:t>Fichier de configuration</a:t>
            </a:r>
          </a:p>
          <a:p>
            <a:r>
              <a:rPr lang="fr-FR" smtClean="0"/>
              <a:t>Annotations @UsedByComparison</a:t>
            </a:r>
          </a:p>
          <a:p>
            <a:r>
              <a:rPr lang="fr-FR" smtClean="0"/>
              <a:t>Performance: cache</a:t>
            </a:r>
          </a:p>
          <a:p>
            <a:pPr lvl="1"/>
            <a:r>
              <a:rPr lang="fr-FR" smtClean="0"/>
              <a:t>ExecuteComparaison</a:t>
            </a:r>
          </a:p>
          <a:p>
            <a:r>
              <a:rPr lang="fr-FR"/>
              <a:t>Sélection JXPath: exemple</a:t>
            </a:r>
          </a:p>
          <a:p>
            <a:pPr lvl="1"/>
            <a:r>
              <a:rPr lang="fr-FR"/>
              <a:t>ConvertSelectOnItemRequest</a:t>
            </a:r>
          </a:p>
          <a:p>
            <a:pPr lvl="1"/>
            <a:r>
              <a:rPr lang="fr-FR"/>
              <a:t>RequeteTest</a:t>
            </a:r>
          </a:p>
          <a:p>
            <a:pPr lvl="1"/>
            <a:r>
              <a:rPr lang="fr-FR"/>
              <a:t>Voir test exemple: ConvertSelectOnTest</a:t>
            </a:r>
          </a:p>
          <a:p>
            <a:pPr lvl="1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7598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Exemple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XPathExample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629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Crue-Projet</a:t>
            </a:r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7301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2054</TotalTime>
  <Words>505</Words>
  <Application>Microsoft Office PowerPoint</Application>
  <PresentationFormat>Affichage à l'écran (4:3)</PresentationFormat>
  <Paragraphs>200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Century Gothic</vt:lpstr>
      <vt:lpstr>Courier New</vt:lpstr>
      <vt:lpstr>Palatino Linotype</vt:lpstr>
      <vt:lpstr>Exécutif</vt:lpstr>
      <vt:lpstr>Conception personnalisée</vt:lpstr>
      <vt:lpstr>Formation  Fudaa-Crue </vt:lpstr>
      <vt:lpstr>Crue IO</vt:lpstr>
      <vt:lpstr>Lecture Fichier Crue 9</vt:lpstr>
      <vt:lpstr>Lecture Fichiers Crue 10</vt:lpstr>
      <vt:lpstr>Validation XML</vt:lpstr>
      <vt:lpstr>Exemples</vt:lpstr>
      <vt:lpstr>Crue OTFA / Comparaison</vt:lpstr>
      <vt:lpstr>Exemple</vt:lpstr>
      <vt:lpstr>Crue-Projet</vt:lpstr>
      <vt:lpstr>Objectifs</vt:lpstr>
      <vt:lpstr>Principales classes</vt:lpstr>
      <vt:lpstr>Validation d’une étude </vt:lpstr>
      <vt:lpstr>Crue Application</vt:lpstr>
      <vt:lpstr>Construction du zip</vt:lpstr>
      <vt:lpstr>Origine des fichiers</vt:lpstr>
      <vt:lpstr>Ajouter une nouvelle grammaire</vt:lpstr>
      <vt:lpstr>Vues, Perspectives</vt:lpstr>
      <vt:lpstr>Exemple: création d’une Window</vt:lpstr>
      <vt:lpstr>Actions</vt:lpstr>
      <vt:lpstr>Service</vt:lpstr>
      <vt:lpstr>Crue Sydoc</vt:lpstr>
      <vt:lpstr>UI Sydoc</vt:lpstr>
      <vt:lpstr>Vue planimétrique</vt:lpstr>
      <vt:lpstr>Ebli 2D</vt:lpstr>
      <vt:lpstr>Planimétrie</vt:lpstr>
      <vt:lpstr>Présentation PowerPoint</vt:lpstr>
      <vt:lpstr>Controller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</dc:title>
  <dc:creator>Frederic Deniger</dc:creator>
  <cp:lastModifiedBy>Frédéric Deniger</cp:lastModifiedBy>
  <cp:revision>456</cp:revision>
  <dcterms:created xsi:type="dcterms:W3CDTF">2013-03-21T07:55:15Z</dcterms:created>
  <dcterms:modified xsi:type="dcterms:W3CDTF">2013-12-20T17:16:44Z</dcterms:modified>
</cp:coreProperties>
</file>