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98"/>
  </p:notesMasterIdLst>
  <p:handoutMasterIdLst>
    <p:handoutMasterId r:id="rId99"/>
  </p:handoutMasterIdLst>
  <p:sldIdLst>
    <p:sldId id="256" r:id="rId3"/>
    <p:sldId id="259" r:id="rId4"/>
    <p:sldId id="258" r:id="rId5"/>
    <p:sldId id="257" r:id="rId6"/>
    <p:sldId id="260" r:id="rId7"/>
    <p:sldId id="261" r:id="rId8"/>
    <p:sldId id="263" r:id="rId9"/>
    <p:sldId id="262" r:id="rId10"/>
    <p:sldId id="266" r:id="rId11"/>
    <p:sldId id="267" r:id="rId12"/>
    <p:sldId id="268" r:id="rId13"/>
    <p:sldId id="312" r:id="rId14"/>
    <p:sldId id="293" r:id="rId15"/>
    <p:sldId id="270" r:id="rId16"/>
    <p:sldId id="280" r:id="rId17"/>
    <p:sldId id="283" r:id="rId18"/>
    <p:sldId id="284" r:id="rId19"/>
    <p:sldId id="285" r:id="rId20"/>
    <p:sldId id="286" r:id="rId21"/>
    <p:sldId id="287" r:id="rId22"/>
    <p:sldId id="288" r:id="rId23"/>
    <p:sldId id="289" r:id="rId24"/>
    <p:sldId id="362" r:id="rId25"/>
    <p:sldId id="361" r:id="rId26"/>
    <p:sldId id="377" r:id="rId27"/>
    <p:sldId id="375" r:id="rId28"/>
    <p:sldId id="380" r:id="rId29"/>
    <p:sldId id="376" r:id="rId30"/>
    <p:sldId id="363" r:id="rId31"/>
    <p:sldId id="381" r:id="rId32"/>
    <p:sldId id="379" r:id="rId33"/>
    <p:sldId id="384" r:id="rId34"/>
    <p:sldId id="385" r:id="rId35"/>
    <p:sldId id="386" r:id="rId36"/>
    <p:sldId id="387" r:id="rId37"/>
    <p:sldId id="273" r:id="rId38"/>
    <p:sldId id="352" r:id="rId39"/>
    <p:sldId id="353" r:id="rId40"/>
    <p:sldId id="351" r:id="rId41"/>
    <p:sldId id="350" r:id="rId42"/>
    <p:sldId id="354" r:id="rId43"/>
    <p:sldId id="389" r:id="rId44"/>
    <p:sldId id="382" r:id="rId45"/>
    <p:sldId id="320" r:id="rId46"/>
    <p:sldId id="383" r:id="rId47"/>
    <p:sldId id="321" r:id="rId48"/>
    <p:sldId id="322" r:id="rId49"/>
    <p:sldId id="325" r:id="rId50"/>
    <p:sldId id="324" r:id="rId51"/>
    <p:sldId id="364" r:id="rId52"/>
    <p:sldId id="365" r:id="rId53"/>
    <p:sldId id="366" r:id="rId54"/>
    <p:sldId id="367" r:id="rId55"/>
    <p:sldId id="368" r:id="rId56"/>
    <p:sldId id="369" r:id="rId57"/>
    <p:sldId id="370" r:id="rId58"/>
    <p:sldId id="371" r:id="rId59"/>
    <p:sldId id="372" r:id="rId60"/>
    <p:sldId id="373" r:id="rId61"/>
    <p:sldId id="374" r:id="rId62"/>
    <p:sldId id="388" r:id="rId63"/>
    <p:sldId id="392" r:id="rId64"/>
    <p:sldId id="393" r:id="rId65"/>
    <p:sldId id="272" r:id="rId66"/>
    <p:sldId id="390" r:id="rId67"/>
    <p:sldId id="391" r:id="rId68"/>
    <p:sldId id="394" r:id="rId69"/>
    <p:sldId id="395" r:id="rId70"/>
    <p:sldId id="396" r:id="rId71"/>
    <p:sldId id="397" r:id="rId72"/>
    <p:sldId id="412" r:id="rId73"/>
    <p:sldId id="413" r:id="rId74"/>
    <p:sldId id="414" r:id="rId75"/>
    <p:sldId id="403" r:id="rId76"/>
    <p:sldId id="398" r:id="rId77"/>
    <p:sldId id="401" r:id="rId78"/>
    <p:sldId id="406" r:id="rId79"/>
    <p:sldId id="405" r:id="rId80"/>
    <p:sldId id="402" r:id="rId81"/>
    <p:sldId id="399" r:id="rId82"/>
    <p:sldId id="400" r:id="rId83"/>
    <p:sldId id="404" r:id="rId84"/>
    <p:sldId id="407" r:id="rId85"/>
    <p:sldId id="415" r:id="rId86"/>
    <p:sldId id="409" r:id="rId87"/>
    <p:sldId id="410" r:id="rId88"/>
    <p:sldId id="411" r:id="rId89"/>
    <p:sldId id="423" r:id="rId90"/>
    <p:sldId id="424" r:id="rId91"/>
    <p:sldId id="416" r:id="rId92"/>
    <p:sldId id="420" r:id="rId93"/>
    <p:sldId id="425" r:id="rId94"/>
    <p:sldId id="419" r:id="rId95"/>
    <p:sldId id="418" r:id="rId96"/>
    <p:sldId id="426" r:id="rId9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 Deniger" initials="F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84"/>
    </p:cViewPr>
  </p:sorterViewPr>
  <p:notesViewPr>
    <p:cSldViewPr>
      <p:cViewPr varScale="1">
        <p:scale>
          <a:sx n="88" d="100"/>
          <a:sy n="88" d="100"/>
        </p:scale>
        <p:origin x="296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E6A61-5718-4F37-B73D-56B904C89E67}" type="datetimeFigureOut">
              <a:rPr lang="fr-FR" smtClean="0"/>
              <a:t>20/12/2013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C7D5C0-1470-4EDF-A525-859D636BE21D}" type="slidenum">
              <a:rPr lang="fr-FR" smtClean="0"/>
              <a:t>‹N°›</a:t>
            </a:fld>
            <a:endParaRPr lang="fr-FR"/>
          </a:p>
        </p:txBody>
      </p:sp>
    </p:spTree>
    <p:extLst>
      <p:ext uri="{BB962C8B-B14F-4D97-AF65-F5344CB8AC3E}">
        <p14:creationId xmlns:p14="http://schemas.microsoft.com/office/powerpoint/2010/main" val="427782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CA0CE-1F11-41E1-A36C-1DA7A33AF8A2}" type="datetimeFigureOut">
              <a:rPr lang="fr-FR" smtClean="0"/>
              <a:t>20/12/2013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AC1E6-FAB5-4273-8A1F-5AC1C72E65B1}" type="slidenum">
              <a:rPr lang="fr-FR" smtClean="0"/>
              <a:t>‹N°›</a:t>
            </a:fld>
            <a:endParaRPr lang="fr-FR"/>
          </a:p>
        </p:txBody>
      </p:sp>
    </p:spTree>
    <p:extLst>
      <p:ext uri="{BB962C8B-B14F-4D97-AF65-F5344CB8AC3E}">
        <p14:creationId xmlns:p14="http://schemas.microsoft.com/office/powerpoint/2010/main" val="90519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fr.wikipedia.org/wiki/Plugin" TargetMode="External"/><Relationship Id="rId3" Type="http://schemas.openxmlformats.org/officeDocument/2006/relationships/hyperlink" Target="http://fr.wikipedia.org/wiki/Convention_plut%C3%B4t_que_configuration" TargetMode="External"/><Relationship Id="rId7" Type="http://schemas.openxmlformats.org/officeDocument/2006/relationships/hyperlink" Target="http://fr.wikipedia.org/wiki/EAR_(format_de_fichier)"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fr.wikipedia.org/w/index.php?title=Apache_Maven&amp;action=edit" TargetMode="External"/><Relationship Id="rId5" Type="http://schemas.openxmlformats.org/officeDocument/2006/relationships/hyperlink" Target="http://fr.wikipedia.org/wiki/Wikip%C3%A9dia:Style_encyclop%C3%A9dique" TargetMode="External"/><Relationship Id="rId10" Type="http://schemas.openxmlformats.org/officeDocument/2006/relationships/hyperlink" Target="http://fr.wikipedia.org/wiki/Plugins" TargetMode="External"/><Relationship Id="rId4" Type="http://schemas.openxmlformats.org/officeDocument/2006/relationships/hyperlink" Target="http://fr.wikipedia.org/wiki/Application_web" TargetMode="External"/><Relationship Id="rId9" Type="http://schemas.openxmlformats.org/officeDocument/2006/relationships/hyperlink" Target="http://fr.wikipedia.org/wiki/Ja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067AC1E6-FAB5-4273-8A1F-5AC1C72E65B1}" type="slidenum">
              <a:rPr lang="fr-FR" smtClean="0"/>
              <a:t>5</a:t>
            </a:fld>
            <a:endParaRPr lang="fr-FR"/>
          </a:p>
        </p:txBody>
      </p:sp>
    </p:spTree>
    <p:extLst>
      <p:ext uri="{BB962C8B-B14F-4D97-AF65-F5344CB8AC3E}">
        <p14:creationId xmlns:p14="http://schemas.microsoft.com/office/powerpoint/2010/main" val="381825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Objectifs</a:t>
            </a:r>
          </a:p>
          <a:p>
            <a:r>
              <a:rPr lang="fr-FR" dirty="0" smtClean="0"/>
              <a:t>Il s’agit de fournir de nouvelles interfaces graphiques à des codes de calcul. Les applications ainsi construites sont basées sur le modèle client-serveur et sont homogènes. Des applications sont disponibles dans le projet en détail.</a:t>
            </a:r>
          </a:p>
          <a:p>
            <a:endParaRPr lang="fr-FR" dirty="0"/>
          </a:p>
        </p:txBody>
      </p:sp>
      <p:sp>
        <p:nvSpPr>
          <p:cNvPr id="4" name="Espace réservé du numéro de diapositive 3"/>
          <p:cNvSpPr>
            <a:spLocks noGrp="1"/>
          </p:cNvSpPr>
          <p:nvPr>
            <p:ph type="sldNum" sz="quarter" idx="10"/>
          </p:nvPr>
        </p:nvSpPr>
        <p:spPr/>
        <p:txBody>
          <a:bodyPr/>
          <a:lstStyle/>
          <a:p>
            <a:fld id="{067AC1E6-FAB5-4273-8A1F-5AC1C72E65B1}" type="slidenum">
              <a:rPr lang="fr-FR" smtClean="0"/>
              <a:t>6</a:t>
            </a:fld>
            <a:endParaRPr lang="fr-FR"/>
          </a:p>
        </p:txBody>
      </p:sp>
    </p:spTree>
    <p:extLst>
      <p:ext uri="{BB962C8B-B14F-4D97-AF65-F5344CB8AC3E}">
        <p14:creationId xmlns:p14="http://schemas.microsoft.com/office/powerpoint/2010/main" val="213962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DODICO (l’environnement de pilotage et de communication des codes de calcul : il modélise les données d’entrée/sortie et lance les programmes)</a:t>
            </a:r>
          </a:p>
          <a:p>
            <a:r>
              <a:rPr lang="fr-FR" dirty="0" smtClean="0"/>
              <a:t>EBLI (la librairie de composants graphiques servant à faire les interfaces graphiques pour les programmes (toutes les interfaces utilisent les même composants)</a:t>
            </a:r>
          </a:p>
          <a:p>
            <a:r>
              <a:rPr lang="fr-FR" dirty="0" smtClean="0"/>
              <a:t>FUDAA ( l’ensemble des applications de calcul intégrées, c’est-à-dire encapsulées par DODICO et interfacées par EBLI.)</a:t>
            </a:r>
          </a:p>
          <a:p>
            <a:r>
              <a:rPr lang="fr-FR" dirty="0" smtClean="0"/>
              <a:t>Il est facile d’intégrer de nouveaux codes dans cette architecture, et l’interface graphique sera uniforme, n’obligeant pas l’utilisateur à apprendre chaque nouveau code.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67AC1E6-FAB5-4273-8A1F-5AC1C72E65B1}" type="slidenum">
              <a:rPr lang="fr-FR" smtClean="0"/>
              <a:t>7</a:t>
            </a:fld>
            <a:endParaRPr lang="fr-FR"/>
          </a:p>
        </p:txBody>
      </p:sp>
    </p:spTree>
    <p:extLst>
      <p:ext uri="{BB962C8B-B14F-4D97-AF65-F5344CB8AC3E}">
        <p14:creationId xmlns:p14="http://schemas.microsoft.com/office/powerpoint/2010/main" val="188892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Project Object Model (POM)</a:t>
            </a:r>
          </a:p>
          <a:p>
            <a:r>
              <a:rPr lang="fr-FR" dirty="0" smtClean="0"/>
              <a:t>Chaque projet ou sous-projet est configuré par un POM qui contient les informations nécessaires à </a:t>
            </a:r>
            <a:r>
              <a:rPr lang="fr-FR" dirty="0" err="1" smtClean="0"/>
              <a:t>Maven</a:t>
            </a:r>
            <a:r>
              <a:rPr lang="fr-FR" dirty="0" smtClean="0"/>
              <a:t> pour traiter le projet (nom du projet, numéro de version, dépendances vers d'autres projets, bibliothèques nécessaires à la compilation, noms des contributeurs etc.). Ce POM se matérialise par un fichier pom.xml à la racine du projet. Cette approche permet l'héritage des propriétés du projet parent. Si une propriété est redéfinie dans le POM du projet, elle recouvre celle qui est définie dans le projet parent. Ceci introduit le concept de réutilisation de configuration. Le fichier </a:t>
            </a:r>
            <a:r>
              <a:rPr lang="fr-FR" dirty="0" err="1" smtClean="0"/>
              <a:t>pom</a:t>
            </a:r>
            <a:r>
              <a:rPr lang="fr-FR" dirty="0" smtClean="0"/>
              <a:t> du projet principal est nommé </a:t>
            </a:r>
            <a:r>
              <a:rPr lang="fr-FR" i="1" dirty="0" err="1" smtClean="0"/>
              <a:t>pom</a:t>
            </a:r>
            <a:r>
              <a:rPr lang="fr-FR" i="1" dirty="0" smtClean="0"/>
              <a:t> parent</a:t>
            </a:r>
            <a:r>
              <a:rPr lang="fr-FR" dirty="0" smtClean="0"/>
              <a:t>. Il contient une description détaillée de votre projet, avec en particulier des informations concernant le </a:t>
            </a:r>
            <a:r>
              <a:rPr lang="fr-FR" dirty="0" err="1" smtClean="0"/>
              <a:t>versionnage</a:t>
            </a:r>
            <a:r>
              <a:rPr lang="fr-FR" dirty="0" smtClean="0"/>
              <a:t> et la gestion des configurations, les dépendances, les ressources de l'application, les tests, les membres de l'équipe, la structure et bien plus encore. Le POM prend la forme d'un fichier XML (pom.xml) qui est placé dans le répertoire de base de votre projet. Un fichier pom.xml est</a:t>
            </a:r>
          </a:p>
          <a:p>
            <a:r>
              <a:rPr lang="fr-FR" b="1" dirty="0" smtClean="0"/>
              <a:t>Convention plutôt que configuration</a:t>
            </a:r>
          </a:p>
          <a:p>
            <a:r>
              <a:rPr lang="fr-FR" dirty="0" err="1" smtClean="0"/>
              <a:t>Maven</a:t>
            </a:r>
            <a:r>
              <a:rPr lang="fr-FR" dirty="0" smtClean="0"/>
              <a:t> impose une arborescence et un nommage des fichiers du projet selon le concept de </a:t>
            </a:r>
            <a:r>
              <a:rPr lang="fr-FR" dirty="0" smtClean="0">
                <a:hlinkClick r:id="rId3" tooltip="Convention plutôt que configuration"/>
              </a:rPr>
              <a:t>Convention plutôt que configuration</a:t>
            </a:r>
            <a:r>
              <a:rPr lang="fr-FR" dirty="0" smtClean="0"/>
              <a:t>. Ces conventions permettent de réduire la configuration des projets, tant qu'un projet suit les conventions. Si un projet a besoin de s'écarter de la convention, le développeur le précise dans la configuration du projet.</a:t>
            </a:r>
          </a:p>
          <a:p>
            <a:r>
              <a:rPr lang="fr-FR" dirty="0" smtClean="0"/>
              <a:t>Voici une liste non-exhaustive des répertoires d'un projet </a:t>
            </a:r>
            <a:r>
              <a:rPr lang="fr-FR" dirty="0" err="1" smtClean="0"/>
              <a:t>Maven</a:t>
            </a:r>
            <a:r>
              <a:rPr lang="fr-FR" dirty="0" smtClean="0"/>
              <a:t> :</a:t>
            </a:r>
          </a:p>
          <a:p>
            <a:r>
              <a:rPr lang="fr-FR" dirty="0" smtClean="0"/>
              <a:t>/</a:t>
            </a:r>
            <a:r>
              <a:rPr lang="fr-FR" dirty="0" err="1" smtClean="0"/>
              <a:t>src</a:t>
            </a:r>
            <a:r>
              <a:rPr lang="fr-FR" dirty="0" smtClean="0"/>
              <a:t> : les sources du projet</a:t>
            </a:r>
          </a:p>
          <a:p>
            <a:r>
              <a:rPr lang="fr-FR" dirty="0" smtClean="0"/>
              <a:t>/</a:t>
            </a:r>
            <a:r>
              <a:rPr lang="fr-FR" dirty="0" err="1" smtClean="0"/>
              <a:t>src</a:t>
            </a:r>
            <a:r>
              <a:rPr lang="fr-FR" dirty="0" smtClean="0"/>
              <a:t>/main : code source et fichiers source principaux</a:t>
            </a:r>
          </a:p>
          <a:p>
            <a:r>
              <a:rPr lang="fr-FR" dirty="0" smtClean="0"/>
              <a:t>/</a:t>
            </a:r>
            <a:r>
              <a:rPr lang="fr-FR" dirty="0" err="1" smtClean="0"/>
              <a:t>src</a:t>
            </a:r>
            <a:r>
              <a:rPr lang="fr-FR" dirty="0" smtClean="0"/>
              <a:t>/main/java : code source</a:t>
            </a:r>
          </a:p>
          <a:p>
            <a:r>
              <a:rPr lang="fr-FR" dirty="0" smtClean="0"/>
              <a:t>/</a:t>
            </a:r>
            <a:r>
              <a:rPr lang="fr-FR" dirty="0" err="1" smtClean="0"/>
              <a:t>src</a:t>
            </a:r>
            <a:r>
              <a:rPr lang="fr-FR" dirty="0" smtClean="0"/>
              <a:t>/main/</a:t>
            </a:r>
            <a:r>
              <a:rPr lang="fr-FR" dirty="0" err="1" smtClean="0"/>
              <a:t>resources</a:t>
            </a:r>
            <a:r>
              <a:rPr lang="fr-FR" dirty="0" smtClean="0"/>
              <a:t> : fichiers de ressources (images, fichiers annexes etc.)</a:t>
            </a:r>
          </a:p>
          <a:p>
            <a:r>
              <a:rPr lang="fr-FR" dirty="0" smtClean="0"/>
              <a:t>/</a:t>
            </a:r>
            <a:r>
              <a:rPr lang="fr-FR" dirty="0" err="1" smtClean="0"/>
              <a:t>src</a:t>
            </a:r>
            <a:r>
              <a:rPr lang="fr-FR" dirty="0" smtClean="0"/>
              <a:t>/main/</a:t>
            </a:r>
            <a:r>
              <a:rPr lang="fr-FR" dirty="0" err="1" smtClean="0"/>
              <a:t>webapp</a:t>
            </a:r>
            <a:r>
              <a:rPr lang="fr-FR" dirty="0" smtClean="0"/>
              <a:t> : </a:t>
            </a:r>
            <a:r>
              <a:rPr lang="fr-FR" dirty="0" err="1" smtClean="0">
                <a:hlinkClick r:id="rId4" tooltip="Application web"/>
              </a:rPr>
              <a:t>webapp</a:t>
            </a:r>
            <a:r>
              <a:rPr lang="fr-FR" dirty="0" smtClean="0"/>
              <a:t> du projet</a:t>
            </a:r>
          </a:p>
          <a:p>
            <a:r>
              <a:rPr lang="fr-FR" dirty="0" smtClean="0"/>
              <a:t>/</a:t>
            </a:r>
            <a:r>
              <a:rPr lang="fr-FR" dirty="0" err="1" smtClean="0"/>
              <a:t>src</a:t>
            </a:r>
            <a:r>
              <a:rPr lang="fr-FR" dirty="0" smtClean="0"/>
              <a:t>/test : fichiers de test</a:t>
            </a:r>
          </a:p>
          <a:p>
            <a:r>
              <a:rPr lang="fr-FR" dirty="0" smtClean="0"/>
              <a:t>/</a:t>
            </a:r>
            <a:r>
              <a:rPr lang="fr-FR" dirty="0" err="1" smtClean="0"/>
              <a:t>src</a:t>
            </a:r>
            <a:r>
              <a:rPr lang="fr-FR" dirty="0" smtClean="0"/>
              <a:t>/test/java : code source de test</a:t>
            </a:r>
          </a:p>
          <a:p>
            <a:r>
              <a:rPr lang="fr-FR" dirty="0" smtClean="0"/>
              <a:t>/</a:t>
            </a:r>
            <a:r>
              <a:rPr lang="fr-FR" dirty="0" err="1" smtClean="0"/>
              <a:t>src</a:t>
            </a:r>
            <a:r>
              <a:rPr lang="fr-FR" dirty="0" smtClean="0"/>
              <a:t>/test/</a:t>
            </a:r>
            <a:r>
              <a:rPr lang="fr-FR" dirty="0" err="1" smtClean="0"/>
              <a:t>resources</a:t>
            </a:r>
            <a:r>
              <a:rPr lang="fr-FR" dirty="0" smtClean="0"/>
              <a:t> : fichiers de ressources de test</a:t>
            </a:r>
          </a:p>
          <a:p>
            <a:r>
              <a:rPr lang="fr-FR" dirty="0" smtClean="0"/>
              <a:t>/</a:t>
            </a:r>
            <a:r>
              <a:rPr lang="fr-FR" dirty="0" err="1" smtClean="0"/>
              <a:t>src</a:t>
            </a:r>
            <a:r>
              <a:rPr lang="fr-FR" dirty="0" smtClean="0"/>
              <a:t>/site : informations sur le projet et/ou les rapports générés suite aux traitements effectués</a:t>
            </a:r>
          </a:p>
          <a:p>
            <a:r>
              <a:rPr lang="fr-FR" dirty="0" smtClean="0"/>
              <a:t>/</a:t>
            </a:r>
            <a:r>
              <a:rPr lang="fr-FR" dirty="0" err="1" smtClean="0"/>
              <a:t>target</a:t>
            </a:r>
            <a:r>
              <a:rPr lang="fr-FR" dirty="0" smtClean="0"/>
              <a:t> : fichiers résultat, les binaires (du code et des tests), les packages générés et les résultats des tests</a:t>
            </a:r>
          </a:p>
          <a:p>
            <a:r>
              <a:rPr lang="fr-FR" b="1" dirty="0" smtClean="0"/>
              <a:t>Cycle de vie</a:t>
            </a:r>
          </a:p>
          <a:p>
            <a:r>
              <a:rPr lang="fr-FR" dirty="0" smtClean="0"/>
              <a:t>Les buts (</a:t>
            </a:r>
            <a:r>
              <a:rPr lang="fr-FR" i="1" dirty="0" smtClean="0"/>
              <a:t>goals</a:t>
            </a:r>
            <a:r>
              <a:rPr lang="fr-FR" dirty="0" smtClean="0"/>
              <a:t> en anglais) principaux du cycle de vie d'un projet </a:t>
            </a:r>
            <a:r>
              <a:rPr lang="fr-FR" dirty="0" err="1" smtClean="0"/>
              <a:t>Maven</a:t>
            </a:r>
            <a:r>
              <a:rPr lang="fr-FR" dirty="0" smtClean="0"/>
              <a:t> sont:</a:t>
            </a:r>
          </a:p>
          <a:p>
            <a:r>
              <a:rPr lang="fr-FR" dirty="0" smtClean="0"/>
              <a:t>compile</a:t>
            </a:r>
          </a:p>
          <a:p>
            <a:r>
              <a:rPr lang="fr-FR" dirty="0" smtClean="0"/>
              <a:t>test</a:t>
            </a:r>
          </a:p>
          <a:p>
            <a:r>
              <a:rPr lang="fr-FR" dirty="0" smtClean="0"/>
              <a:t>package</a:t>
            </a:r>
          </a:p>
          <a:p>
            <a:r>
              <a:rPr lang="fr-FR" dirty="0" err="1" smtClean="0"/>
              <a:t>install</a:t>
            </a:r>
            <a:endParaRPr lang="fr-FR" dirty="0" smtClean="0"/>
          </a:p>
          <a:p>
            <a:r>
              <a:rPr lang="fr-FR" dirty="0" err="1" smtClean="0"/>
              <a:t>deploy</a:t>
            </a:r>
            <a:endParaRPr lang="fr-FR" dirty="0" smtClean="0"/>
          </a:p>
          <a:p>
            <a:r>
              <a:rPr lang="fr-FR" dirty="0" smtClean="0"/>
              <a:t>L'idée est que, pour n'importe quel but, tous les buts en amont doivent être exécutés sauf s'ils ont déjà été exécutés avec succès et qu'aucun changement n'a été fait dans le projet depuis. Par exemple, quand on exécute </a:t>
            </a:r>
            <a:r>
              <a:rPr lang="fr-FR" dirty="0" err="1" smtClean="0"/>
              <a:t>mvn</a:t>
            </a:r>
            <a:r>
              <a:rPr lang="fr-FR" dirty="0" smtClean="0"/>
              <a:t> </a:t>
            </a:r>
            <a:r>
              <a:rPr lang="fr-FR" dirty="0" err="1" smtClean="0"/>
              <a:t>install</a:t>
            </a:r>
            <a:r>
              <a:rPr lang="fr-FR" dirty="0" smtClean="0"/>
              <a:t>, </a:t>
            </a:r>
            <a:r>
              <a:rPr lang="fr-FR" dirty="0" err="1" smtClean="0"/>
              <a:t>Maven</a:t>
            </a:r>
            <a:r>
              <a:rPr lang="fr-FR" dirty="0" smtClean="0"/>
              <a:t> va vérifier que </a:t>
            </a:r>
            <a:r>
              <a:rPr lang="fr-FR" dirty="0" err="1" smtClean="0"/>
              <a:t>mvn</a:t>
            </a:r>
            <a:r>
              <a:rPr lang="fr-FR" dirty="0" smtClean="0"/>
              <a:t> package s'est terminé avec succès (le jar existe dans </a:t>
            </a:r>
            <a:r>
              <a:rPr lang="fr-FR" dirty="0" err="1" smtClean="0"/>
              <a:t>target</a:t>
            </a:r>
            <a:r>
              <a:rPr lang="fr-FR" dirty="0" smtClean="0"/>
              <a:t>/), auquel cas cela ne sera pas ré-exécuté.</a:t>
            </a:r>
          </a:p>
          <a:p>
            <a:r>
              <a:rPr lang="fr-FR" dirty="0" smtClean="0"/>
              <a:t>D'autres buts sont exécutables en dehors du cycle de vie et ne font pas partie du cycle de vie par défaut de </a:t>
            </a:r>
            <a:r>
              <a:rPr lang="fr-FR" dirty="0" err="1" smtClean="0"/>
              <a:t>Maven</a:t>
            </a:r>
            <a:r>
              <a:rPr lang="fr-FR" dirty="0" smtClean="0"/>
              <a:t> (ils ne sont pas indispensables). Voici les principaux :</a:t>
            </a:r>
          </a:p>
          <a:p>
            <a:r>
              <a:rPr lang="fr-FR" dirty="0" smtClean="0"/>
              <a:t>clean</a:t>
            </a:r>
          </a:p>
          <a:p>
            <a:r>
              <a:rPr lang="fr-FR" dirty="0" err="1" smtClean="0"/>
              <a:t>assembly:assembly</a:t>
            </a:r>
            <a:endParaRPr lang="fr-FR" dirty="0" smtClean="0"/>
          </a:p>
          <a:p>
            <a:r>
              <a:rPr lang="fr-FR" dirty="0" smtClean="0"/>
              <a:t>site</a:t>
            </a:r>
          </a:p>
          <a:p>
            <a:r>
              <a:rPr lang="fr-FR" dirty="0" smtClean="0"/>
              <a:t>site-</a:t>
            </a:r>
            <a:r>
              <a:rPr lang="fr-FR" dirty="0" err="1" smtClean="0"/>
              <a:t>deploy</a:t>
            </a:r>
            <a:endParaRPr lang="fr-FR" dirty="0" smtClean="0"/>
          </a:p>
          <a:p>
            <a:r>
              <a:rPr lang="fr-FR" dirty="0" smtClean="0"/>
              <a:t>etc...</a:t>
            </a:r>
          </a:p>
          <a:p>
            <a:r>
              <a:rPr lang="fr-FR" dirty="0" smtClean="0"/>
              <a:t>Ils peuvent néanmoins être rajoutés au cycle de vie via le POM du projet.</a:t>
            </a:r>
          </a:p>
          <a:p>
            <a:r>
              <a:rPr lang="fr-FR" dirty="0" smtClean="0"/>
              <a:t>Packaging socle</a:t>
            </a:r>
            <a:br>
              <a:rPr lang="fr-FR" dirty="0" smtClean="0"/>
            </a:br>
            <a:endParaRPr lang="fr-FR" dirty="0" smtClean="0"/>
          </a:p>
          <a:p>
            <a:r>
              <a:rPr lang="fr-FR" dirty="0" smtClean="0"/>
              <a:t>===============</a:t>
            </a:r>
            <a:br>
              <a:rPr lang="fr-FR" dirty="0" smtClean="0"/>
            </a:br>
            <a:endParaRPr lang="fr-FR" dirty="0" smtClean="0"/>
          </a:p>
          <a:p>
            <a:r>
              <a:rPr lang="fr-FR" dirty="0" smtClean="0"/>
              <a:t>Le SWF doit être à jour dans la </a:t>
            </a:r>
            <a:r>
              <a:rPr lang="fr-FR" dirty="0" err="1" smtClean="0"/>
              <a:t>webapp</a:t>
            </a:r>
            <a:r>
              <a:rPr lang="fr-FR" dirty="0" smtClean="0"/>
              <a:t/>
            </a:r>
            <a:br>
              <a:rPr lang="fr-FR" dirty="0" smtClean="0"/>
            </a:br>
            <a:endParaRPr lang="fr-FR" dirty="0" smtClean="0"/>
          </a:p>
          <a:p>
            <a:r>
              <a:rPr lang="fr-FR" dirty="0" smtClean="0"/>
              <a:t>Compiler </a:t>
            </a:r>
            <a:r>
              <a:rPr lang="fr-FR" dirty="0" err="1" smtClean="0"/>
              <a:t>pcm-common</a:t>
            </a:r>
            <a:r>
              <a:rPr lang="fr-FR" dirty="0" smtClean="0"/>
              <a:t/>
            </a:r>
            <a:br>
              <a:rPr lang="fr-FR" dirty="0" smtClean="0"/>
            </a:br>
            <a:r>
              <a:rPr lang="fr-FR" dirty="0" err="1" smtClean="0"/>
              <a:t>mvn</a:t>
            </a:r>
            <a:r>
              <a:rPr lang="fr-FR" dirty="0" smtClean="0"/>
              <a:t> clean </a:t>
            </a:r>
            <a:r>
              <a:rPr lang="fr-FR" dirty="0" err="1" smtClean="0"/>
              <a:t>install</a:t>
            </a:r>
            <a:r>
              <a:rPr lang="fr-FR" dirty="0" smtClean="0"/>
              <a:t/>
            </a:r>
            <a:br>
              <a:rPr lang="fr-FR" dirty="0" smtClean="0"/>
            </a:br>
            <a:r>
              <a:rPr lang="fr-FR" dirty="0" smtClean="0"/>
              <a:t>Compiler </a:t>
            </a:r>
            <a:r>
              <a:rPr lang="fr-FR" dirty="0" err="1" smtClean="0"/>
              <a:t>pcm</a:t>
            </a:r>
            <a:r>
              <a:rPr lang="fr-FR" dirty="0" smtClean="0"/>
              <a:t>-socle avec le profil « argus »</a:t>
            </a:r>
            <a:br>
              <a:rPr lang="fr-FR" dirty="0" smtClean="0"/>
            </a:br>
            <a:r>
              <a:rPr lang="fr-FR" dirty="0" err="1" smtClean="0"/>
              <a:t>mvn</a:t>
            </a:r>
            <a:r>
              <a:rPr lang="fr-FR" dirty="0" smtClean="0"/>
              <a:t> clean </a:t>
            </a:r>
            <a:r>
              <a:rPr lang="fr-FR" dirty="0" err="1" smtClean="0"/>
              <a:t>install</a:t>
            </a:r>
            <a:r>
              <a:rPr lang="fr-FR" dirty="0" smtClean="0"/>
              <a:t> –</a:t>
            </a:r>
            <a:r>
              <a:rPr lang="fr-FR" dirty="0" err="1" smtClean="0"/>
              <a:t>Pargus</a:t>
            </a:r>
            <a:r>
              <a:rPr lang="fr-FR" dirty="0" smtClean="0"/>
              <a:t/>
            </a:r>
            <a:br>
              <a:rPr lang="fr-FR" dirty="0" smtClean="0"/>
            </a:br>
            <a:endParaRPr lang="fr-FR" dirty="0" smtClean="0"/>
          </a:p>
          <a:p>
            <a:r>
              <a:rPr lang="fr-FR" dirty="0" smtClean="0"/>
              <a:t>Créer le package </a:t>
            </a:r>
            <a:r>
              <a:rPr lang="fr-FR" dirty="0" err="1" smtClean="0"/>
              <a:t>pcm</a:t>
            </a:r>
            <a:r>
              <a:rPr lang="fr-FR" dirty="0" smtClean="0"/>
              <a:t>-socle-</a:t>
            </a:r>
            <a:r>
              <a:rPr lang="fr-FR" dirty="0" err="1" smtClean="0"/>
              <a:t>install</a:t>
            </a:r>
            <a:r>
              <a:rPr lang="fr-FR" dirty="0" smtClean="0"/>
              <a:t> avec le profil « installation »</a:t>
            </a:r>
            <a:br>
              <a:rPr lang="fr-FR" dirty="0" smtClean="0"/>
            </a:br>
            <a:r>
              <a:rPr lang="fr-FR" dirty="0" err="1" smtClean="0"/>
              <a:t>mvn</a:t>
            </a:r>
            <a:r>
              <a:rPr lang="fr-FR" dirty="0" smtClean="0"/>
              <a:t> </a:t>
            </a:r>
            <a:r>
              <a:rPr lang="fr-FR" dirty="0" err="1" smtClean="0"/>
              <a:t>assembly:single</a:t>
            </a:r>
            <a:r>
              <a:rPr lang="fr-FR" dirty="0" smtClean="0"/>
              <a:t> -</a:t>
            </a:r>
            <a:r>
              <a:rPr lang="fr-FR" dirty="0" err="1" smtClean="0"/>
              <a:t>Pinstallation</a:t>
            </a:r>
            <a:r>
              <a:rPr lang="fr-FR" dirty="0" smtClean="0"/>
              <a:t/>
            </a:r>
            <a:br>
              <a:rPr lang="fr-FR" dirty="0" smtClean="0"/>
            </a:br>
            <a:endParaRPr lang="fr-FR" dirty="0" smtClean="0"/>
          </a:p>
          <a:p>
            <a:r>
              <a:rPr lang="fr-FR" dirty="0" smtClean="0"/>
              <a:t>Packaging </a:t>
            </a:r>
            <a:r>
              <a:rPr lang="fr-FR" dirty="0" err="1" smtClean="0"/>
              <a:t>Solr</a:t>
            </a:r>
            <a:r>
              <a:rPr lang="fr-FR" dirty="0" smtClean="0"/>
              <a:t/>
            </a:r>
            <a:br>
              <a:rPr lang="fr-FR" dirty="0" smtClean="0"/>
            </a:br>
            <a:endParaRPr lang="fr-FR" dirty="0" smtClean="0"/>
          </a:p>
          <a:p>
            <a:r>
              <a:rPr lang="fr-FR" dirty="0" smtClean="0"/>
              <a:t>==============</a:t>
            </a:r>
            <a:br>
              <a:rPr lang="fr-FR" dirty="0" smtClean="0"/>
            </a:br>
            <a:endParaRPr lang="fr-FR" dirty="0" smtClean="0"/>
          </a:p>
          <a:p>
            <a:r>
              <a:rPr lang="fr-FR" dirty="0" smtClean="0"/>
              <a:t>Compiler </a:t>
            </a:r>
            <a:r>
              <a:rPr lang="fr-FR" dirty="0" err="1" smtClean="0"/>
              <a:t>pcm-fo-solr</a:t>
            </a:r>
            <a:r>
              <a:rPr lang="fr-FR" dirty="0" smtClean="0"/>
              <a:t> avec le profil « </a:t>
            </a:r>
            <a:r>
              <a:rPr lang="fr-FR" dirty="0" err="1" smtClean="0"/>
              <a:t>webapp</a:t>
            </a:r>
            <a:r>
              <a:rPr lang="fr-FR" dirty="0" smtClean="0"/>
              <a:t> »</a:t>
            </a:r>
            <a:br>
              <a:rPr lang="fr-FR" dirty="0" smtClean="0"/>
            </a:br>
            <a:r>
              <a:rPr lang="fr-FR" dirty="0" err="1" smtClean="0"/>
              <a:t>mvn</a:t>
            </a:r>
            <a:r>
              <a:rPr lang="fr-FR" dirty="0" smtClean="0"/>
              <a:t> clean </a:t>
            </a:r>
            <a:r>
              <a:rPr lang="fr-FR" dirty="0" err="1" smtClean="0"/>
              <a:t>install</a:t>
            </a:r>
            <a:r>
              <a:rPr lang="fr-FR" dirty="0" smtClean="0"/>
              <a:t> -</a:t>
            </a:r>
            <a:r>
              <a:rPr lang="fr-FR" dirty="0" err="1" smtClean="0"/>
              <a:t>Pwebapp</a:t>
            </a:r>
            <a:r>
              <a:rPr lang="fr-FR" dirty="0" smtClean="0"/>
              <a:t/>
            </a:r>
            <a:br>
              <a:rPr lang="fr-FR" dirty="0" smtClean="0"/>
            </a:br>
            <a:r>
              <a:rPr lang="fr-FR" dirty="0" smtClean="0"/>
              <a:t>Créer le package </a:t>
            </a:r>
            <a:r>
              <a:rPr lang="fr-FR" dirty="0" err="1" smtClean="0"/>
              <a:t>pcm-fo-solr</a:t>
            </a:r>
            <a:r>
              <a:rPr lang="fr-FR" dirty="0" smtClean="0"/>
              <a:t> avec le profil « </a:t>
            </a:r>
            <a:r>
              <a:rPr lang="fr-FR" dirty="0" err="1" smtClean="0"/>
              <a:t>assembly-maj</a:t>
            </a:r>
            <a:r>
              <a:rPr lang="fr-FR" dirty="0" smtClean="0"/>
              <a:t> »</a:t>
            </a:r>
            <a:br>
              <a:rPr lang="fr-FR" dirty="0" smtClean="0"/>
            </a:br>
            <a:r>
              <a:rPr lang="fr-FR" dirty="0" err="1" smtClean="0"/>
              <a:t>mvn</a:t>
            </a:r>
            <a:r>
              <a:rPr lang="fr-FR" dirty="0" smtClean="0"/>
              <a:t> </a:t>
            </a:r>
            <a:r>
              <a:rPr lang="fr-FR" dirty="0" err="1" smtClean="0"/>
              <a:t>assembly:single</a:t>
            </a:r>
            <a:r>
              <a:rPr lang="fr-FR" dirty="0" smtClean="0"/>
              <a:t> -</a:t>
            </a:r>
            <a:r>
              <a:rPr lang="fr-FR" dirty="0" err="1" smtClean="0"/>
              <a:t>Passembly-maj</a:t>
            </a:r>
            <a:r>
              <a:rPr lang="fr-FR" dirty="0" smtClean="0"/>
              <a:t/>
            </a:r>
            <a:br>
              <a:rPr lang="fr-FR" dirty="0" smtClean="0"/>
            </a:br>
            <a:r>
              <a:rPr lang="fr-FR" dirty="0" smtClean="0"/>
              <a:t>Créer le package </a:t>
            </a:r>
            <a:r>
              <a:rPr lang="fr-FR" dirty="0" err="1" smtClean="0"/>
              <a:t>pcm-fo-solr</a:t>
            </a:r>
            <a:r>
              <a:rPr lang="fr-FR" dirty="0" smtClean="0"/>
              <a:t> avec le profil « </a:t>
            </a:r>
            <a:r>
              <a:rPr lang="fr-FR" dirty="0" err="1" smtClean="0"/>
              <a:t>assembly</a:t>
            </a:r>
            <a:r>
              <a:rPr lang="fr-FR" dirty="0" smtClean="0"/>
              <a:t>-batch »</a:t>
            </a:r>
            <a:br>
              <a:rPr lang="fr-FR" dirty="0" smtClean="0"/>
            </a:br>
            <a:r>
              <a:rPr lang="fr-FR" dirty="0" err="1" smtClean="0"/>
              <a:t>mvn</a:t>
            </a:r>
            <a:r>
              <a:rPr lang="fr-FR" dirty="0" smtClean="0"/>
              <a:t> </a:t>
            </a:r>
            <a:r>
              <a:rPr lang="fr-FR" dirty="0" err="1" smtClean="0"/>
              <a:t>assembly:single</a:t>
            </a:r>
            <a:r>
              <a:rPr lang="fr-FR" dirty="0" smtClean="0"/>
              <a:t> -</a:t>
            </a:r>
            <a:r>
              <a:rPr lang="fr-FR" dirty="0" err="1" smtClean="0"/>
              <a:t>Passembly</a:t>
            </a:r>
            <a:r>
              <a:rPr lang="fr-FR" dirty="0" smtClean="0"/>
              <a:t>-batch</a:t>
            </a:r>
            <a:br>
              <a:rPr lang="fr-FR" dirty="0" smtClean="0"/>
            </a:br>
            <a:endParaRPr lang="fr-FR" dirty="0" smtClean="0"/>
          </a:p>
          <a:p>
            <a:r>
              <a:rPr lang="fr-FR" dirty="0" smtClean="0"/>
              <a:t>Packaging </a:t>
            </a:r>
            <a:r>
              <a:rPr lang="fr-FR" dirty="0" err="1" smtClean="0"/>
              <a:t>Solr</a:t>
            </a:r>
            <a:r>
              <a:rPr lang="fr-FR" dirty="0" smtClean="0"/>
              <a:t/>
            </a:r>
            <a:br>
              <a:rPr lang="fr-FR" dirty="0" smtClean="0"/>
            </a:br>
            <a:endParaRPr lang="fr-FR" dirty="0" smtClean="0"/>
          </a:p>
          <a:p>
            <a:r>
              <a:rPr lang="fr-FR" dirty="0" smtClean="0"/>
              <a:t>==============</a:t>
            </a:r>
            <a:br>
              <a:rPr lang="fr-FR" dirty="0" smtClean="0"/>
            </a:br>
            <a:endParaRPr lang="fr-FR" dirty="0" smtClean="0"/>
          </a:p>
          <a:p>
            <a:r>
              <a:rPr lang="fr-FR" dirty="0" smtClean="0"/>
              <a:t>Compiler éventuellement les dépendances</a:t>
            </a:r>
            <a:br>
              <a:rPr lang="fr-FR" dirty="0" smtClean="0"/>
            </a:br>
            <a:r>
              <a:rPr lang="fr-FR" dirty="0" smtClean="0"/>
              <a:t>Compiler le projet </a:t>
            </a:r>
            <a:r>
              <a:rPr lang="fr-FR" dirty="0" err="1" smtClean="0"/>
              <a:t>pcm</a:t>
            </a:r>
            <a:r>
              <a:rPr lang="fr-FR" dirty="0" smtClean="0"/>
              <a:t>-flux avec les profils « argus », « </a:t>
            </a:r>
            <a:r>
              <a:rPr lang="fr-FR" dirty="0" err="1" smtClean="0"/>
              <a:t>nomduflux</a:t>
            </a:r>
            <a:r>
              <a:rPr lang="fr-FR" dirty="0" smtClean="0"/>
              <a:t> », « </a:t>
            </a:r>
            <a:r>
              <a:rPr lang="fr-FR" dirty="0" err="1" smtClean="0"/>
              <a:t>deploy</a:t>
            </a:r>
            <a:r>
              <a:rPr lang="fr-FR" dirty="0" smtClean="0"/>
              <a:t> », « </a:t>
            </a:r>
            <a:r>
              <a:rPr lang="fr-FR" dirty="0" err="1" smtClean="0"/>
              <a:t>maj</a:t>
            </a:r>
            <a:r>
              <a:rPr lang="fr-FR" dirty="0" smtClean="0"/>
              <a:t> », « liv »</a:t>
            </a:r>
            <a:br>
              <a:rPr lang="fr-FR" dirty="0" smtClean="0"/>
            </a:br>
            <a:r>
              <a:rPr lang="fr-FR" dirty="0" err="1" smtClean="0"/>
              <a:t>mvn</a:t>
            </a:r>
            <a:r>
              <a:rPr lang="fr-FR" dirty="0" smtClean="0"/>
              <a:t> clean site </a:t>
            </a:r>
            <a:r>
              <a:rPr lang="fr-FR" dirty="0" err="1" smtClean="0"/>
              <a:t>install</a:t>
            </a:r>
            <a:r>
              <a:rPr lang="fr-FR" dirty="0" smtClean="0"/>
              <a:t> -</a:t>
            </a:r>
            <a:r>
              <a:rPr lang="fr-FR" dirty="0" err="1" smtClean="0"/>
              <a:t>Pargus,nomduflux,deploy,maj,liv</a:t>
            </a:r>
            <a:r>
              <a:rPr lang="fr-FR" dirty="0" smtClean="0"/>
              <a:t/>
            </a:r>
            <a:br>
              <a:rPr lang="fr-FR" dirty="0" smtClean="0"/>
            </a:br>
            <a:endParaRPr lang="fr-FR" dirty="0" smtClean="0"/>
          </a:p>
          <a:p>
            <a:r>
              <a:rPr lang="fr-FR" b="1" dirty="0" smtClean="0"/>
              <a:t>Gestion des dépendances</a:t>
            </a:r>
          </a:p>
          <a:p>
            <a:r>
              <a:rPr lang="fr-FR" b="1" dirty="0" smtClean="0"/>
              <a:t>Cet article n’est pas rédigé dans un </a:t>
            </a:r>
            <a:r>
              <a:rPr lang="fr-FR" b="1" dirty="0" smtClean="0">
                <a:hlinkClick r:id="rId5" tooltip="Wikipédia:Style encyclopédique"/>
              </a:rPr>
              <a:t>style encyclopédique</a:t>
            </a:r>
            <a:r>
              <a:rPr lang="fr-FR" b="1" dirty="0" smtClean="0"/>
              <a:t>.</a:t>
            </a:r>
            <a:endParaRPr lang="fr-FR" dirty="0" smtClean="0"/>
          </a:p>
          <a:p>
            <a:r>
              <a:rPr lang="fr-FR" dirty="0" smtClean="0">
                <a:hlinkClick r:id="rId6"/>
              </a:rPr>
              <a:t>Améliorez sa rédaction !</a:t>
            </a:r>
            <a:endParaRPr lang="fr-FR" dirty="0" smtClean="0"/>
          </a:p>
          <a:p>
            <a:r>
              <a:rPr lang="fr-FR" dirty="0" smtClean="0"/>
              <a:t>La gestion des dépendances au sein de </a:t>
            </a:r>
            <a:r>
              <a:rPr lang="fr-FR" dirty="0" err="1" smtClean="0"/>
              <a:t>Maven</a:t>
            </a:r>
            <a:r>
              <a:rPr lang="fr-FR" dirty="0" smtClean="0"/>
              <a:t> est simplifiée par les notions d’héritage et de transitivité. La déclaration de ces dépendances est alors limitée.</a:t>
            </a:r>
          </a:p>
          <a:p>
            <a:r>
              <a:rPr lang="fr-FR" dirty="0" smtClean="0"/>
              <a:t>Cependant, la transitivité connaît encore quelques lacunes et peut éventuellement nuire aux projets volumineux. En effet, la transitivité est, par défaut, automatique et engendre ainsi des effets non-désirés tels que :</a:t>
            </a:r>
          </a:p>
          <a:p>
            <a:r>
              <a:rPr lang="fr-FR" dirty="0" smtClean="0"/>
              <a:t>l'inclusion de jars dans les </a:t>
            </a:r>
            <a:r>
              <a:rPr lang="fr-FR" dirty="0" err="1" smtClean="0">
                <a:hlinkClick r:id="rId7" tooltip="EAR (format de fichier)"/>
              </a:rPr>
              <a:t>ear</a:t>
            </a:r>
            <a:r>
              <a:rPr lang="fr-FR" dirty="0" smtClean="0"/>
              <a:t>,</a:t>
            </a:r>
          </a:p>
          <a:p>
            <a:r>
              <a:rPr lang="fr-FR" dirty="0" smtClean="0"/>
              <a:t>l'inclusion de versions non-désirées,</a:t>
            </a:r>
          </a:p>
          <a:p>
            <a:r>
              <a:rPr lang="fr-FR" dirty="0" smtClean="0"/>
              <a:t>la présence de dépendances pour différentes versions à différents niveaux de la transitivité (un projet A dépend d’un projet </a:t>
            </a:r>
            <a:r>
              <a:rPr lang="fr-FR" dirty="0" err="1" smtClean="0"/>
              <a:t>C.x</a:t>
            </a:r>
            <a:r>
              <a:rPr lang="fr-FR" dirty="0" smtClean="0"/>
              <a:t> et d'un projet B, et ce dernier dépend du projet </a:t>
            </a:r>
            <a:r>
              <a:rPr lang="fr-FR" dirty="0" err="1" smtClean="0"/>
              <a:t>C.y</a:t>
            </a:r>
            <a:r>
              <a:rPr lang="fr-FR" dirty="0" smtClean="0"/>
              <a:t>)</a:t>
            </a:r>
          </a:p>
          <a:p>
            <a:r>
              <a:rPr lang="fr-FR" dirty="0" smtClean="0"/>
              <a:t>À noter, également, que l'utilisation de la transitivité sur les projets volumineux induit une perte d'informations (des dépendances effectives, par exemple) et la présence de dépendances inutiles à d'autres projets.</a:t>
            </a:r>
          </a:p>
          <a:p>
            <a:r>
              <a:rPr lang="fr-FR" dirty="0" smtClean="0"/>
              <a:t>Dans l'attente d'une amélioration du </a:t>
            </a:r>
            <a:r>
              <a:rPr lang="fr-FR" dirty="0" smtClean="0">
                <a:hlinkClick r:id="rId8" tooltip="Plugin"/>
              </a:rPr>
              <a:t>plugin</a:t>
            </a:r>
            <a:r>
              <a:rPr lang="fr-FR" dirty="0" smtClean="0"/>
              <a:t>, la solution consiste ici à désactiver cette option via l’option "</a:t>
            </a:r>
            <a:r>
              <a:rPr lang="fr-FR" dirty="0" err="1" smtClean="0"/>
              <a:t>provided</a:t>
            </a:r>
            <a:r>
              <a:rPr lang="fr-FR" dirty="0" smtClean="0"/>
              <a:t>".</a:t>
            </a:r>
          </a:p>
          <a:p>
            <a:r>
              <a:rPr lang="fr-FR" b="1" dirty="0" smtClean="0"/>
              <a:t>Référentiel (ou entrepôts)</a:t>
            </a:r>
          </a:p>
          <a:p>
            <a:r>
              <a:rPr lang="fr-FR" b="1" dirty="0" smtClean="0"/>
              <a:t>Cet article n’est pas rédigé dans un </a:t>
            </a:r>
            <a:r>
              <a:rPr lang="fr-FR" b="1" dirty="0" smtClean="0">
                <a:hlinkClick r:id="rId5" tooltip="Wikipédia:Style encyclopédique"/>
              </a:rPr>
              <a:t>style encyclopédique</a:t>
            </a:r>
            <a:r>
              <a:rPr lang="fr-FR" b="1" dirty="0" smtClean="0"/>
              <a:t>.</a:t>
            </a:r>
            <a:endParaRPr lang="fr-FR" dirty="0" smtClean="0"/>
          </a:p>
          <a:p>
            <a:r>
              <a:rPr lang="fr-FR" dirty="0" smtClean="0">
                <a:hlinkClick r:id="rId6"/>
              </a:rPr>
              <a:t>Améliorez sa rédaction !</a:t>
            </a:r>
            <a:endParaRPr lang="fr-FR" dirty="0" smtClean="0"/>
          </a:p>
          <a:p>
            <a:r>
              <a:rPr lang="fr-FR" dirty="0" smtClean="0"/>
              <a:t>Un autre apport de l'outil </a:t>
            </a:r>
            <a:r>
              <a:rPr lang="fr-FR" dirty="0" err="1" smtClean="0"/>
              <a:t>Maven</a:t>
            </a:r>
            <a:r>
              <a:rPr lang="fr-FR" dirty="0" smtClean="0"/>
              <a:t> est son organisation des projets et plugins. </a:t>
            </a:r>
            <a:r>
              <a:rPr lang="fr-FR" dirty="0" err="1" smtClean="0"/>
              <a:t>Maven</a:t>
            </a:r>
            <a:r>
              <a:rPr lang="fr-FR" dirty="0" smtClean="0"/>
              <a:t> dispose de plusieurs référentiels à plusieurs niveaux. Le but du référentiel est de rendre disponible aussi bien les plugins utilisés ou envisagés de l’être que les projets générés par </a:t>
            </a:r>
            <a:r>
              <a:rPr lang="fr-FR" dirty="0" err="1" smtClean="0"/>
              <a:t>Maven</a:t>
            </a:r>
            <a:r>
              <a:rPr lang="fr-FR" dirty="0" smtClean="0"/>
              <a:t>. On peut bien sûr y installer des projets pour les utiliser (sans qu’ils ne soient générés par </a:t>
            </a:r>
            <a:r>
              <a:rPr lang="fr-FR" dirty="0" err="1" smtClean="0"/>
              <a:t>Maven</a:t>
            </a:r>
            <a:r>
              <a:rPr lang="fr-FR" dirty="0" smtClean="0"/>
              <a:t>). Il y a trois référentiels :</a:t>
            </a:r>
          </a:p>
          <a:p>
            <a:r>
              <a:rPr lang="fr-FR" dirty="0" smtClean="0"/>
              <a:t>Un au niveau de la machine du développeur, appelé </a:t>
            </a:r>
            <a:r>
              <a:rPr lang="fr-FR" i="1" dirty="0" err="1" smtClean="0"/>
              <a:t>repository</a:t>
            </a:r>
            <a:r>
              <a:rPr lang="fr-FR" i="1" dirty="0" smtClean="0"/>
              <a:t> local</a:t>
            </a:r>
            <a:r>
              <a:rPr lang="fr-FR" dirty="0" smtClean="0"/>
              <a:t>, il inclut tout ce que le développeur a utilisé et a développé.</a:t>
            </a:r>
          </a:p>
          <a:p>
            <a:r>
              <a:rPr lang="fr-FR" dirty="0" smtClean="0"/>
              <a:t>Un au niveau du site </a:t>
            </a:r>
            <a:r>
              <a:rPr lang="fr-FR" dirty="0" err="1" smtClean="0"/>
              <a:t>Maven</a:t>
            </a:r>
            <a:r>
              <a:rPr lang="fr-FR" dirty="0" smtClean="0"/>
              <a:t> qui contient l’ensemble des plugins. Il est en augmentation continue. Il est ouvert à tout le monde, en conséquence des mises à jour pourraient être incohérentes ou incompatibles avec d’autres.</a:t>
            </a:r>
          </a:p>
          <a:p>
            <a:r>
              <a:rPr lang="fr-FR" dirty="0" smtClean="0"/>
              <a:t>Pour éviter ceci, il y a un troisième référentiel (facultatif) qui peut être déclaré au niveau de l’entreprise ou la structure utilisant </a:t>
            </a:r>
            <a:r>
              <a:rPr lang="fr-FR" dirty="0" err="1" smtClean="0"/>
              <a:t>Maven</a:t>
            </a:r>
            <a:r>
              <a:rPr lang="fr-FR" dirty="0" smtClean="0"/>
              <a:t>, il joue l’intermédiaire entre les deux premiers référentiels, il inclut les plugins (⇒ maîtrise des versions et des mises à jour) et les projets (les rendant accessible à l’ensemble des développeurs).</a:t>
            </a:r>
          </a:p>
          <a:p>
            <a:r>
              <a:rPr lang="fr-FR" dirty="0" smtClean="0"/>
              <a:t>Pour créer un référentiel pour l’entreprise (ou un référentiel commun en général), on peut utiliser les protocoles ftp, </a:t>
            </a:r>
            <a:r>
              <a:rPr lang="fr-FR" dirty="0" err="1" smtClean="0"/>
              <a:t>scp</a:t>
            </a:r>
            <a:r>
              <a:rPr lang="fr-FR" dirty="0" smtClean="0"/>
              <a:t>, file et http.</a:t>
            </a:r>
          </a:p>
          <a:p>
            <a:r>
              <a:rPr lang="fr-FR" dirty="0" smtClean="0"/>
              <a:t>Remarque : le plugin fourni pour le protocole ftp pose problème car pas encore au point.</a:t>
            </a:r>
          </a:p>
          <a:p>
            <a:r>
              <a:rPr lang="fr-FR" dirty="0" smtClean="0"/>
              <a:t>Pour installer un </a:t>
            </a:r>
            <a:r>
              <a:rPr lang="fr-FR" dirty="0" smtClean="0">
                <a:hlinkClick r:id="rId9" tooltip="Jar"/>
              </a:rPr>
              <a:t>jar</a:t>
            </a:r>
            <a:r>
              <a:rPr lang="fr-FR" dirty="0" smtClean="0"/>
              <a:t> dans le référentiel (sans qu’il ne soit un projet </a:t>
            </a:r>
            <a:r>
              <a:rPr lang="fr-FR" dirty="0" err="1" smtClean="0"/>
              <a:t>maven</a:t>
            </a:r>
            <a:r>
              <a:rPr lang="fr-FR" dirty="0" smtClean="0"/>
              <a:t>), il faut bien générer le POM avec lui. Sans cela </a:t>
            </a:r>
            <a:r>
              <a:rPr lang="fr-FR" dirty="0" err="1" smtClean="0"/>
              <a:t>Maven</a:t>
            </a:r>
            <a:r>
              <a:rPr lang="fr-FR" dirty="0" smtClean="0"/>
              <a:t> essaye de se connecter dans les différents référentiels pour le chercher d'où une réelle perte de temps vu que le </a:t>
            </a:r>
            <a:r>
              <a:rPr lang="fr-FR" dirty="0" smtClean="0">
                <a:hlinkClick r:id="rId9" tooltip="Jar"/>
              </a:rPr>
              <a:t>jar</a:t>
            </a:r>
            <a:r>
              <a:rPr lang="fr-FR" dirty="0" smtClean="0"/>
              <a:t> n’est pas supposé être présent dans ces référentiels.</a:t>
            </a:r>
          </a:p>
          <a:p>
            <a:r>
              <a:rPr lang="fr-FR" dirty="0" smtClean="0"/>
              <a:t>Une dernière remarque, de taille : dans le référentiel, il y a une structure bien définie et inchangeable (qui permet à </a:t>
            </a:r>
            <a:r>
              <a:rPr lang="fr-FR" dirty="0" err="1" smtClean="0"/>
              <a:t>Maven</a:t>
            </a:r>
            <a:r>
              <a:rPr lang="fr-FR" dirty="0" smtClean="0"/>
              <a:t> de trouver son chemin), où les jar et les projets sont organisés selon le </a:t>
            </a:r>
            <a:r>
              <a:rPr lang="fr-FR" dirty="0" err="1" smtClean="0"/>
              <a:t>groupId</a:t>
            </a:r>
            <a:r>
              <a:rPr lang="fr-FR" dirty="0" smtClean="0"/>
              <a:t>, </a:t>
            </a:r>
            <a:r>
              <a:rPr lang="fr-FR" dirty="0" err="1" smtClean="0"/>
              <a:t>artifactId</a:t>
            </a:r>
            <a:r>
              <a:rPr lang="fr-FR" dirty="0" smtClean="0"/>
              <a:t> puis la version.</a:t>
            </a:r>
          </a:p>
          <a:p>
            <a:r>
              <a:rPr lang="fr-FR" dirty="0" smtClean="0"/>
              <a:t>Donc une fois une déclaration faite (dépendance ou autre), </a:t>
            </a:r>
            <a:r>
              <a:rPr lang="fr-FR" dirty="0" err="1" smtClean="0"/>
              <a:t>Maven</a:t>
            </a:r>
            <a:r>
              <a:rPr lang="fr-FR" dirty="0" smtClean="0"/>
              <a:t> cherche dans l’emplacement suivant :</a:t>
            </a:r>
          </a:p>
          <a:p>
            <a:r>
              <a:rPr lang="fr-FR" dirty="0" smtClean="0"/>
              <a:t>{emplacement </a:t>
            </a:r>
            <a:r>
              <a:rPr lang="fr-FR" dirty="0" err="1" smtClean="0"/>
              <a:t>Repository</a:t>
            </a:r>
            <a:r>
              <a:rPr lang="fr-FR" dirty="0" smtClean="0"/>
              <a:t>}/</a:t>
            </a:r>
            <a:r>
              <a:rPr lang="fr-FR" dirty="0" err="1" smtClean="0"/>
              <a:t>groupId</a:t>
            </a:r>
            <a:r>
              <a:rPr lang="fr-FR" dirty="0" smtClean="0"/>
              <a:t>/</a:t>
            </a:r>
            <a:r>
              <a:rPr lang="fr-FR" dirty="0" err="1" smtClean="0"/>
              <a:t>artifactId</a:t>
            </a:r>
            <a:r>
              <a:rPr lang="fr-FR" dirty="0" smtClean="0"/>
              <a:t>/version</a:t>
            </a:r>
          </a:p>
          <a:p>
            <a:r>
              <a:rPr lang="fr-FR" dirty="0" smtClean="0"/>
              <a:t>Les noms des packages, eux, sont comme suit :</a:t>
            </a:r>
          </a:p>
          <a:p>
            <a:r>
              <a:rPr lang="fr-FR" dirty="0" smtClean="0"/>
              <a:t>{</a:t>
            </a:r>
            <a:r>
              <a:rPr lang="fr-FR" dirty="0" err="1" smtClean="0"/>
              <a:t>artifactId</a:t>
            </a:r>
            <a:r>
              <a:rPr lang="fr-FR" dirty="0" smtClean="0"/>
              <a:t>}-{version}.{package}</a:t>
            </a:r>
          </a:p>
          <a:p>
            <a:r>
              <a:rPr lang="fr-FR" dirty="0" smtClean="0"/>
              <a:t>Et à l’opposé du répertoire "</a:t>
            </a:r>
            <a:r>
              <a:rPr lang="fr-FR" dirty="0" err="1" smtClean="0"/>
              <a:t>target</a:t>
            </a:r>
            <a:r>
              <a:rPr lang="fr-FR" dirty="0" smtClean="0"/>
              <a:t>" où on peut définir le nom de notre package, il n’est pas permis de changer les noms ou la structure des packages sous peine de non-reconnaissance de package et donc de "BUILD FAILED".</a:t>
            </a:r>
          </a:p>
          <a:p>
            <a:r>
              <a:rPr lang="fr-FR" b="1" dirty="0" smtClean="0"/>
              <a:t>Rapports</a:t>
            </a:r>
          </a:p>
          <a:p>
            <a:r>
              <a:rPr lang="fr-FR" dirty="0" smtClean="0"/>
              <a:t>Les rapports générés par </a:t>
            </a:r>
            <a:r>
              <a:rPr lang="fr-FR" dirty="0" err="1" smtClean="0"/>
              <a:t>Maven</a:t>
            </a:r>
            <a:r>
              <a:rPr lang="fr-FR" dirty="0" smtClean="0"/>
              <a:t> portent sur :</a:t>
            </a:r>
          </a:p>
          <a:p>
            <a:r>
              <a:rPr lang="fr-FR" dirty="0" smtClean="0"/>
              <a:t>les dépendances du projet,</a:t>
            </a:r>
          </a:p>
          <a:p>
            <a:r>
              <a:rPr lang="fr-FR" dirty="0" smtClean="0"/>
              <a:t>les résultats des tests lancés, incluant</a:t>
            </a:r>
          </a:p>
          <a:p>
            <a:r>
              <a:rPr lang="fr-FR" dirty="0" smtClean="0"/>
              <a:t>des statistiques sur les résultats,</a:t>
            </a:r>
          </a:p>
          <a:p>
            <a:r>
              <a:rPr lang="fr-FR" dirty="0" smtClean="0"/>
              <a:t>le pourcentage d’efficacité de ces tests.</a:t>
            </a:r>
          </a:p>
          <a:p>
            <a:r>
              <a:rPr lang="fr-FR" dirty="0" smtClean="0"/>
              <a:t>le pourcentage de code testé,</a:t>
            </a:r>
          </a:p>
          <a:p>
            <a:r>
              <a:rPr lang="fr-FR" dirty="0" smtClean="0"/>
              <a:t>la complexité du code,</a:t>
            </a:r>
          </a:p>
          <a:p>
            <a:r>
              <a:rPr lang="fr-FR" dirty="0" smtClean="0"/>
              <a:t>le respect de telle ou telle norme de codage,</a:t>
            </a:r>
          </a:p>
          <a:p>
            <a:r>
              <a:rPr lang="fr-FR" dirty="0" smtClean="0"/>
              <a:t>etc…</a:t>
            </a:r>
          </a:p>
          <a:p>
            <a:r>
              <a:rPr lang="fr-FR" b="1" dirty="0" smtClean="0"/>
              <a:t>Plugins</a:t>
            </a:r>
          </a:p>
          <a:p>
            <a:r>
              <a:rPr lang="fr-FR" b="1" dirty="0" smtClean="0"/>
              <a:t>Cet article n’est pas rédigé dans un </a:t>
            </a:r>
            <a:r>
              <a:rPr lang="fr-FR" b="1" dirty="0" smtClean="0">
                <a:hlinkClick r:id="rId5" tooltip="Wikipédia:Style encyclopédique"/>
              </a:rPr>
              <a:t>style encyclopédique</a:t>
            </a:r>
            <a:r>
              <a:rPr lang="fr-FR" b="1" dirty="0" smtClean="0"/>
              <a:t>.</a:t>
            </a:r>
            <a:endParaRPr lang="fr-FR" dirty="0" smtClean="0"/>
          </a:p>
          <a:p>
            <a:r>
              <a:rPr lang="fr-FR" dirty="0" smtClean="0">
                <a:hlinkClick r:id="rId6"/>
              </a:rPr>
              <a:t>Améliorez sa rédaction !</a:t>
            </a:r>
            <a:endParaRPr lang="fr-FR" dirty="0" smtClean="0"/>
          </a:p>
          <a:p>
            <a:r>
              <a:rPr lang="fr-FR" dirty="0" smtClean="0"/>
              <a:t>Les </a:t>
            </a:r>
            <a:r>
              <a:rPr lang="fr-FR" dirty="0" smtClean="0">
                <a:hlinkClick r:id="rId10" tooltip="Plugins"/>
              </a:rPr>
              <a:t>plugins</a:t>
            </a:r>
            <a:r>
              <a:rPr lang="fr-FR" dirty="0" smtClean="0"/>
              <a:t> rajoutent des fonctionnalités à cet outil lui permettant d’être plus puissant, ces plugins sont disponibles sur le site de </a:t>
            </a:r>
            <a:r>
              <a:rPr lang="fr-FR" dirty="0" err="1" smtClean="0"/>
              <a:t>Maven</a:t>
            </a:r>
            <a:r>
              <a:rPr lang="fr-FR" dirty="0" smtClean="0"/>
              <a:t>, et, à défaut, peuvent être développés. Pour utiliser un plugin, il suffit de le déclarer dans le POM.</a:t>
            </a:r>
          </a:p>
          <a:p>
            <a:r>
              <a:rPr lang="fr-FR" dirty="0" smtClean="0"/>
              <a:t>À savoir que la déclaration est héritée par défaut. La déclaration se fait d’une manière simple : </a:t>
            </a:r>
            <a:r>
              <a:rPr lang="fr-FR" dirty="0" err="1" smtClean="0"/>
              <a:t>groupId</a:t>
            </a:r>
            <a:r>
              <a:rPr lang="fr-FR" dirty="0" smtClean="0"/>
              <a:t> (si aucun n’est déclaré, il prend celui par défaut </a:t>
            </a:r>
            <a:r>
              <a:rPr lang="fr-FR" dirty="0" err="1" smtClean="0"/>
              <a:t>org.apache.maven</a:t>
            </a:r>
            <a:r>
              <a:rPr lang="fr-FR" dirty="0" smtClean="0"/>
              <a:t>), </a:t>
            </a:r>
            <a:r>
              <a:rPr lang="fr-FR" dirty="0" err="1" smtClean="0"/>
              <a:t>artifactId</a:t>
            </a:r>
            <a:r>
              <a:rPr lang="fr-FR" dirty="0" smtClean="0"/>
              <a:t> et éventuellement la version (sinon, c’est la dernière version qui est utilisée).</a:t>
            </a:r>
          </a:p>
          <a:p>
            <a:r>
              <a:rPr lang="fr-FR" dirty="0" smtClean="0"/>
              <a:t>Exemple d'installation d'</a:t>
            </a:r>
            <a:r>
              <a:rPr lang="fr-FR" dirty="0" err="1" smtClean="0"/>
              <a:t>artifactId</a:t>
            </a:r>
            <a:r>
              <a:rPr lang="fr-FR" dirty="0" smtClean="0"/>
              <a:t> dans </a:t>
            </a:r>
            <a:r>
              <a:rPr lang="fr-FR" dirty="0" err="1" smtClean="0"/>
              <a:t>pcm-fo</a:t>
            </a:r>
            <a:r>
              <a:rPr lang="fr-FR" dirty="0" smtClean="0"/>
              <a:t/>
            </a:r>
            <a:br>
              <a:rPr lang="fr-FR" dirty="0" smtClean="0"/>
            </a:br>
            <a:endParaRPr lang="fr-FR" dirty="0" smtClean="0"/>
          </a:p>
          <a:p>
            <a:r>
              <a:rPr lang="fr-FR" dirty="0" smtClean="0"/>
              <a:t>set JAVA_HOME=C:\Program Files\Java\jdk1.6.0_38</a:t>
            </a:r>
            <a:br>
              <a:rPr lang="fr-FR" dirty="0" smtClean="0"/>
            </a:br>
            <a:r>
              <a:rPr lang="fr-FR" dirty="0" smtClean="0"/>
              <a:t>set M2_HOME=C:\dev\maven\apache-maven-3.0.4-bin\apache-maven-3.0.4</a:t>
            </a:r>
            <a:br>
              <a:rPr lang="fr-FR" dirty="0" smtClean="0"/>
            </a:br>
            <a:r>
              <a:rPr lang="fr-FR" dirty="0" smtClean="0"/>
              <a:t>set PATH=%JAVA_HOME%/bin;%M2_HOME%/bin;%PATH%</a:t>
            </a:r>
            <a:br>
              <a:rPr lang="fr-FR" dirty="0" smtClean="0"/>
            </a:br>
            <a:endParaRPr lang="fr-FR" dirty="0" smtClean="0"/>
          </a:p>
          <a:p>
            <a:r>
              <a:rPr lang="fr-FR" dirty="0" smtClean="0"/>
              <a:t>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=solr-webapp-3.4.0.war -</a:t>
            </a:r>
            <a:r>
              <a:rPr lang="fr-FR" dirty="0" err="1" smtClean="0"/>
              <a:t>DgroupId</a:t>
            </a:r>
            <a:r>
              <a:rPr lang="fr-FR" dirty="0" smtClean="0"/>
              <a:t>=</a:t>
            </a:r>
            <a:r>
              <a:rPr lang="fr-FR" dirty="0" err="1" smtClean="0"/>
              <a:t>org.apache.solr</a:t>
            </a:r>
            <a:r>
              <a:rPr lang="fr-FR" dirty="0" smtClean="0"/>
              <a:t> -</a:t>
            </a:r>
            <a:r>
              <a:rPr lang="fr-FR" dirty="0" err="1" smtClean="0"/>
              <a:t>DartifactId</a:t>
            </a:r>
            <a:r>
              <a:rPr lang="fr-FR" dirty="0" smtClean="0"/>
              <a:t>=</a:t>
            </a:r>
            <a:r>
              <a:rPr lang="fr-FR" dirty="0" err="1" smtClean="0"/>
              <a:t>solr-webapp</a:t>
            </a:r>
            <a:r>
              <a:rPr lang="fr-FR" dirty="0" smtClean="0"/>
              <a:t> -</a:t>
            </a:r>
            <a:r>
              <a:rPr lang="fr-FR" dirty="0" err="1" smtClean="0"/>
              <a:t>Dversion</a:t>
            </a:r>
            <a:r>
              <a:rPr lang="fr-FR" dirty="0" smtClean="0"/>
              <a:t>=3.4.0 -</a:t>
            </a:r>
            <a:r>
              <a:rPr lang="fr-FR" dirty="0" err="1" smtClean="0"/>
              <a:t>Dpackaging</a:t>
            </a:r>
            <a:r>
              <a:rPr lang="fr-FR" dirty="0" smtClean="0"/>
              <a:t>=</a:t>
            </a:r>
            <a:r>
              <a:rPr lang="fr-FR" dirty="0" err="1" smtClean="0"/>
              <a:t>war</a:t>
            </a:r>
            <a:r>
              <a:rPr lang="fr-FR" dirty="0" smtClean="0"/>
              <a:t> pause call </a:t>
            </a:r>
            <a:r>
              <a:rPr lang="fr-FR" dirty="0" err="1" smtClean="0"/>
              <a:t>mvn</a:t>
            </a:r>
            <a:r>
              <a:rPr lang="fr-FR" dirty="0" smtClean="0"/>
              <a:t> </a:t>
            </a:r>
            <a:r>
              <a:rPr lang="fr-FR" dirty="0" err="1" smtClean="0"/>
              <a:t>install:install-file</a:t>
            </a:r>
            <a:r>
              <a:rPr lang="fr-FR" dirty="0" smtClean="0"/>
              <a:t> -Dfile=jodconverter-core-3.0-beta-4.jar -</a:t>
            </a:r>
            <a:r>
              <a:rPr lang="fr-FR" dirty="0" err="1" smtClean="0"/>
              <a:t>DgroupId</a:t>
            </a:r>
            <a:r>
              <a:rPr lang="fr-FR" dirty="0" smtClean="0"/>
              <a:t>=</a:t>
            </a:r>
            <a:r>
              <a:rPr lang="fr-FR" dirty="0" err="1" smtClean="0"/>
              <a:t>org.artofsolving.jodconverter</a:t>
            </a:r>
            <a:r>
              <a:rPr lang="fr-FR" dirty="0" smtClean="0"/>
              <a:t> -</a:t>
            </a:r>
            <a:r>
              <a:rPr lang="fr-FR" dirty="0" err="1" smtClean="0"/>
              <a:t>DartifactId</a:t>
            </a:r>
            <a:r>
              <a:rPr lang="fr-FR" dirty="0" smtClean="0"/>
              <a:t>=</a:t>
            </a:r>
            <a:r>
              <a:rPr lang="fr-FR" dirty="0" err="1" smtClean="0"/>
              <a:t>jodconverter-core</a:t>
            </a:r>
            <a:r>
              <a:rPr lang="fr-FR" dirty="0" smtClean="0"/>
              <a:t> -</a:t>
            </a:r>
            <a:r>
              <a:rPr lang="fr-FR" dirty="0" err="1" smtClean="0"/>
              <a:t>Dversion</a:t>
            </a:r>
            <a:r>
              <a:rPr lang="fr-FR" dirty="0" smtClean="0"/>
              <a:t>=3.0-beta-4 -</a:t>
            </a:r>
            <a:r>
              <a:rPr lang="fr-FR" dirty="0" err="1" smtClean="0"/>
              <a:t>Dpackaging</a:t>
            </a:r>
            <a:r>
              <a:rPr lang="fr-FR" dirty="0" smtClean="0"/>
              <a:t>=jar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=parsley-flex4-2.4.1.swc -</a:t>
            </a:r>
            <a:r>
              <a:rPr lang="fr-FR" dirty="0" err="1" smtClean="0"/>
              <a:t>DgroupId</a:t>
            </a:r>
            <a:r>
              <a:rPr lang="fr-FR" dirty="0" smtClean="0"/>
              <a:t>=</a:t>
            </a:r>
            <a:r>
              <a:rPr lang="fr-FR" dirty="0" err="1" smtClean="0"/>
              <a:t>org.spicefactory</a:t>
            </a:r>
            <a:r>
              <a:rPr lang="fr-FR" dirty="0" smtClean="0"/>
              <a:t> -</a:t>
            </a:r>
            <a:r>
              <a:rPr lang="fr-FR" dirty="0" err="1" smtClean="0"/>
              <a:t>DartifactId</a:t>
            </a:r>
            <a:r>
              <a:rPr lang="fr-FR" dirty="0" smtClean="0"/>
              <a:t>=parsley-flex4 -</a:t>
            </a:r>
            <a:r>
              <a:rPr lang="fr-FR" dirty="0" err="1" smtClean="0"/>
              <a:t>Dversion</a:t>
            </a:r>
            <a:r>
              <a:rPr lang="fr-FR" dirty="0" smtClean="0"/>
              <a:t>=2.4.1 -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=spicelib-util-3.0.0.swc -</a:t>
            </a:r>
            <a:r>
              <a:rPr lang="fr-FR" dirty="0" err="1" smtClean="0"/>
              <a:t>DgroupId</a:t>
            </a:r>
            <a:r>
              <a:rPr lang="fr-FR" dirty="0" smtClean="0"/>
              <a:t>=</a:t>
            </a:r>
            <a:r>
              <a:rPr lang="fr-FR" dirty="0" err="1" smtClean="0"/>
              <a:t>org.spicefactory</a:t>
            </a:r>
            <a:r>
              <a:rPr lang="fr-FR" dirty="0" smtClean="0"/>
              <a:t> -</a:t>
            </a:r>
            <a:r>
              <a:rPr lang="fr-FR" dirty="0" err="1" smtClean="0"/>
              <a:t>DartifactId</a:t>
            </a:r>
            <a:r>
              <a:rPr lang="fr-FR" dirty="0" smtClean="0"/>
              <a:t>=</a:t>
            </a:r>
            <a:r>
              <a:rPr lang="fr-FR" dirty="0" err="1" smtClean="0"/>
              <a:t>spicelib-util</a:t>
            </a:r>
            <a:r>
              <a:rPr lang="fr-FR" dirty="0" smtClean="0"/>
              <a:t> -</a:t>
            </a:r>
            <a:r>
              <a:rPr lang="fr-FR" dirty="0" err="1" smtClean="0"/>
              <a:t>Dversion</a:t>
            </a:r>
            <a:r>
              <a:rPr lang="fr-FR" dirty="0" smtClean="0"/>
              <a:t>=3.0.0 -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=spicelib-reflect-3.0.0.swc -</a:t>
            </a:r>
            <a:r>
              <a:rPr lang="fr-FR" dirty="0" err="1" smtClean="0"/>
              <a:t>DgroupId</a:t>
            </a:r>
            <a:r>
              <a:rPr lang="fr-FR" dirty="0" smtClean="0"/>
              <a:t>=</a:t>
            </a:r>
            <a:r>
              <a:rPr lang="fr-FR" dirty="0" err="1" smtClean="0"/>
              <a:t>org.spicefactory</a:t>
            </a:r>
            <a:r>
              <a:rPr lang="fr-FR" dirty="0" smtClean="0"/>
              <a:t> -</a:t>
            </a:r>
            <a:r>
              <a:rPr lang="fr-FR" dirty="0" err="1" smtClean="0"/>
              <a:t>DartifactId</a:t>
            </a:r>
            <a:r>
              <a:rPr lang="fr-FR" dirty="0" smtClean="0"/>
              <a:t>=</a:t>
            </a:r>
            <a:r>
              <a:rPr lang="fr-FR" dirty="0" err="1" smtClean="0"/>
              <a:t>spicelib-reflect</a:t>
            </a:r>
            <a:r>
              <a:rPr lang="fr-FR" dirty="0" smtClean="0"/>
              <a:t> -</a:t>
            </a:r>
            <a:r>
              <a:rPr lang="fr-FR" dirty="0" err="1" smtClean="0"/>
              <a:t>Dversion</a:t>
            </a:r>
            <a:r>
              <a:rPr lang="fr-FR" dirty="0" smtClean="0"/>
              <a:t>=3.0.0 -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=legacy-spicelib-utils-2.5.0.swc -</a:t>
            </a:r>
            <a:r>
              <a:rPr lang="fr-FR" dirty="0" err="1" smtClean="0"/>
              <a:t>DgroupId</a:t>
            </a:r>
            <a:r>
              <a:rPr lang="fr-FR" dirty="0" smtClean="0"/>
              <a:t>=</a:t>
            </a:r>
            <a:r>
              <a:rPr lang="fr-FR" dirty="0" err="1" smtClean="0"/>
              <a:t>org.spicefactory</a:t>
            </a:r>
            <a:r>
              <a:rPr lang="fr-FR" dirty="0" smtClean="0"/>
              <a:t> -</a:t>
            </a:r>
            <a:r>
              <a:rPr lang="fr-FR" dirty="0" err="1" smtClean="0"/>
              <a:t>DartifactId</a:t>
            </a:r>
            <a:r>
              <a:rPr lang="fr-FR" dirty="0" smtClean="0"/>
              <a:t>=</a:t>
            </a:r>
            <a:r>
              <a:rPr lang="fr-FR" dirty="0" err="1" smtClean="0"/>
              <a:t>legacy-spicelib-utils</a:t>
            </a:r>
            <a:r>
              <a:rPr lang="fr-FR" dirty="0" smtClean="0"/>
              <a:t> -</a:t>
            </a:r>
            <a:r>
              <a:rPr lang="fr-FR" dirty="0" err="1" smtClean="0"/>
              <a:t>Dversion</a:t>
            </a:r>
            <a:r>
              <a:rPr lang="fr-FR" dirty="0" smtClean="0"/>
              <a:t>=2.5.0 -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=popup-1.9.swc -</a:t>
            </a:r>
            <a:r>
              <a:rPr lang="fr-FR" dirty="0" err="1" smtClean="0"/>
              <a:t>DgroupId</a:t>
            </a:r>
            <a:r>
              <a:rPr lang="fr-FR" dirty="0" smtClean="0"/>
              <a:t>=</a:t>
            </a:r>
            <a:r>
              <a:rPr lang="fr-FR" dirty="0" err="1" smtClean="0"/>
              <a:t>com.adobe.cairngorm</a:t>
            </a:r>
            <a:r>
              <a:rPr lang="fr-FR" dirty="0" smtClean="0"/>
              <a:t> -</a:t>
            </a:r>
            <a:r>
              <a:rPr lang="fr-FR" dirty="0" err="1" smtClean="0"/>
              <a:t>DartifactId</a:t>
            </a:r>
            <a:r>
              <a:rPr lang="fr-FR" dirty="0" smtClean="0"/>
              <a:t>=</a:t>
            </a:r>
            <a:r>
              <a:rPr lang="fr-FR" dirty="0" err="1" smtClean="0"/>
              <a:t>popup</a:t>
            </a:r>
            <a:r>
              <a:rPr lang="fr-FR" dirty="0" smtClean="0"/>
              <a:t> -</a:t>
            </a:r>
            <a:r>
              <a:rPr lang="fr-FR" dirty="0" err="1" smtClean="0"/>
              <a:t>Dversion</a:t>
            </a:r>
            <a:r>
              <a:rPr lang="fr-FR" dirty="0" smtClean="0"/>
              <a:t>=1.9 -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=popupParsley-1.9.swc -</a:t>
            </a:r>
            <a:r>
              <a:rPr lang="fr-FR" dirty="0" err="1" smtClean="0"/>
              <a:t>DgroupId</a:t>
            </a:r>
            <a:r>
              <a:rPr lang="fr-FR" dirty="0" smtClean="0"/>
              <a:t>=</a:t>
            </a:r>
            <a:r>
              <a:rPr lang="fr-FR" dirty="0" err="1" smtClean="0"/>
              <a:t>com.adobe.cairngorm</a:t>
            </a:r>
            <a:r>
              <a:rPr lang="fr-FR" dirty="0" smtClean="0"/>
              <a:t> -</a:t>
            </a:r>
            <a:r>
              <a:rPr lang="fr-FR" dirty="0" err="1" smtClean="0"/>
              <a:t>DartifactId</a:t>
            </a:r>
            <a:r>
              <a:rPr lang="fr-FR" dirty="0" smtClean="0"/>
              <a:t>=</a:t>
            </a:r>
            <a:r>
              <a:rPr lang="fr-FR" dirty="0" err="1" smtClean="0"/>
              <a:t>popupParsley</a:t>
            </a:r>
            <a:r>
              <a:rPr lang="fr-FR" dirty="0" smtClean="0"/>
              <a:t> -</a:t>
            </a:r>
            <a:r>
              <a:rPr lang="fr-FR" dirty="0" err="1" smtClean="0"/>
              <a:t>Dversion</a:t>
            </a:r>
            <a:r>
              <a:rPr lang="fr-FR" dirty="0" smtClean="0"/>
              <a:t>=1.9 -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=validation-1.13.swc -</a:t>
            </a:r>
            <a:r>
              <a:rPr lang="fr-FR" dirty="0" err="1" smtClean="0"/>
              <a:t>DgroupId</a:t>
            </a:r>
            <a:r>
              <a:rPr lang="fr-FR" dirty="0" smtClean="0"/>
              <a:t>=</a:t>
            </a:r>
            <a:r>
              <a:rPr lang="fr-FR" dirty="0" err="1" smtClean="0"/>
              <a:t>com.adobe.cairngorm</a:t>
            </a:r>
            <a:r>
              <a:rPr lang="fr-FR" dirty="0" smtClean="0"/>
              <a:t> -</a:t>
            </a:r>
            <a:r>
              <a:rPr lang="fr-FR" dirty="0" err="1" smtClean="0"/>
              <a:t>DartifactId</a:t>
            </a:r>
            <a:r>
              <a:rPr lang="fr-FR" dirty="0" smtClean="0"/>
              <a:t>=validation-1.13 -</a:t>
            </a:r>
            <a:r>
              <a:rPr lang="fr-FR" dirty="0" err="1" smtClean="0"/>
              <a:t>Dversion</a:t>
            </a:r>
            <a:r>
              <a:rPr lang="fr-FR" dirty="0" smtClean="0"/>
              <a:t>=1.13 -</a:t>
            </a:r>
            <a:r>
              <a:rPr lang="fr-FR" dirty="0" err="1" smtClean="0"/>
              <a:t>Dpackaging</a:t>
            </a:r>
            <a:r>
              <a:rPr lang="fr-FR" dirty="0" smtClean="0"/>
              <a:t>=</a:t>
            </a:r>
            <a:r>
              <a:rPr lang="fr-FR" dirty="0" err="1" smtClean="0"/>
              <a:t>swc</a:t>
            </a:r>
            <a:r>
              <a:rPr lang="fr-FR" dirty="0" smtClean="0"/>
              <a:t> pause call </a:t>
            </a:r>
            <a:r>
              <a:rPr lang="fr-FR" dirty="0" err="1" smtClean="0"/>
              <a:t>mvn</a:t>
            </a:r>
            <a:r>
              <a:rPr lang="fr-FR" dirty="0" smtClean="0"/>
              <a:t> </a:t>
            </a:r>
            <a:r>
              <a:rPr lang="fr-FR" dirty="0" err="1" smtClean="0"/>
              <a:t>install:install-file</a:t>
            </a:r>
            <a:r>
              <a:rPr lang="fr-FR" dirty="0" smtClean="0"/>
              <a:t> -</a:t>
            </a:r>
            <a:r>
              <a:rPr lang="fr-FR" dirty="0" err="1" smtClean="0"/>
              <a:t>Dfile</a:t>
            </a:r>
            <a:r>
              <a:rPr lang="fr-FR" dirty="0" smtClean="0"/>
              <a:t>=cairngorm-integration-0.11.swc -</a:t>
            </a:r>
            <a:r>
              <a:rPr lang="fr-FR" dirty="0" err="1" smtClean="0"/>
              <a:t>DgroupId</a:t>
            </a:r>
            <a:r>
              <a:rPr lang="fr-FR" dirty="0" smtClean="0"/>
              <a:t>=</a:t>
            </a:r>
            <a:r>
              <a:rPr lang="fr-FR" dirty="0" err="1" smtClean="0"/>
              <a:t>org.spicefactory</a:t>
            </a:r>
            <a:r>
              <a:rPr lang="fr-FR" dirty="0" smtClean="0"/>
              <a:t> -</a:t>
            </a:r>
            <a:r>
              <a:rPr lang="fr-FR" dirty="0" err="1" smtClean="0"/>
              <a:t>DartifactId</a:t>
            </a:r>
            <a:r>
              <a:rPr lang="fr-FR" dirty="0" smtClean="0"/>
              <a:t>=</a:t>
            </a:r>
            <a:r>
              <a:rPr lang="fr-FR" dirty="0" err="1" smtClean="0"/>
              <a:t>cairngorm-integration</a:t>
            </a:r>
            <a:r>
              <a:rPr lang="fr-FR" dirty="0" smtClean="0"/>
              <a:t> -</a:t>
            </a:r>
            <a:r>
              <a:rPr lang="fr-FR" dirty="0" err="1" smtClean="0"/>
              <a:t>Dversion</a:t>
            </a:r>
            <a:r>
              <a:rPr lang="fr-FR" dirty="0" smtClean="0"/>
              <a:t>=0.11 -</a:t>
            </a:r>
            <a:r>
              <a:rPr lang="fr-FR" dirty="0" err="1" smtClean="0"/>
              <a:t>Dpackaging</a:t>
            </a:r>
            <a:r>
              <a:rPr lang="fr-FR" dirty="0" smtClean="0"/>
              <a:t>=</a:t>
            </a:r>
            <a:r>
              <a:rPr lang="fr-FR" dirty="0" err="1" smtClean="0"/>
              <a:t>swc</a:t>
            </a:r>
            <a:endParaRPr lang="fr-FR" dirty="0" smtClean="0"/>
          </a:p>
          <a:p>
            <a:r>
              <a:rPr lang="fr-FR" dirty="0" smtClean="0"/>
              <a:t/>
            </a:r>
            <a:br>
              <a:rPr lang="fr-FR" dirty="0" smtClean="0"/>
            </a:br>
            <a:r>
              <a:rPr lang="fr-FR" dirty="0" smtClean="0"/>
              <a:t>Après cette déclaration, lors du lancement d’une tâche, </a:t>
            </a:r>
            <a:r>
              <a:rPr lang="fr-FR" dirty="0" err="1" smtClean="0"/>
              <a:t>Maven</a:t>
            </a:r>
            <a:r>
              <a:rPr lang="fr-FR" dirty="0" smtClean="0"/>
              <a:t> vérifie sa présence dans le référentiel local. S’il ne trouve pas le plugin, il se connecte alors au référentiel central pour le télécharger. En cas d'échec de récupération, on termine l’exécution avec un message d’erreur (à savoir qu’on peut éviter ceci et demander à </a:t>
            </a:r>
            <a:r>
              <a:rPr lang="fr-FR" dirty="0" err="1" smtClean="0"/>
              <a:t>Maven</a:t>
            </a:r>
            <a:r>
              <a:rPr lang="fr-FR" dirty="0" smtClean="0"/>
              <a:t> de continuer et de donner le résultat du traitement –avec les messages d’erreurs- à la fin).</a:t>
            </a:r>
          </a:p>
          <a:p>
            <a:r>
              <a:rPr lang="fr-FR" dirty="0" smtClean="0"/>
              <a:t>Par contre, le paramétrage des plugins est rendu difficile par le peu de documentation des différentes fonctions qu’ils offrent. Même sur Internet, le résultat de leur recherche s'est avéré peu fructueux.</a:t>
            </a:r>
          </a:p>
          <a:p>
            <a:r>
              <a:rPr lang="fr-FR" dirty="0" smtClean="0"/>
              <a:t>Aussi, une liste détaillée des plugins disponibles avec leurs fonctions n’existe pas, on a juste leurs noms (qu’on trouve sur le référentiel de </a:t>
            </a:r>
            <a:r>
              <a:rPr lang="fr-FR" dirty="0" err="1" smtClean="0"/>
              <a:t>maven</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067AC1E6-FAB5-4273-8A1F-5AC1C72E65B1}" type="slidenum">
              <a:rPr lang="fr-FR" smtClean="0"/>
              <a:t>44</a:t>
            </a:fld>
            <a:endParaRPr lang="fr-FR"/>
          </a:p>
        </p:txBody>
      </p:sp>
    </p:spTree>
    <p:extLst>
      <p:ext uri="{BB962C8B-B14F-4D97-AF65-F5344CB8AC3E}">
        <p14:creationId xmlns:p14="http://schemas.microsoft.com/office/powerpoint/2010/main" val="371044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err="1" smtClean="0"/>
              <a:t>Maven</a:t>
            </a:r>
            <a:r>
              <a:rPr lang="fr-FR" dirty="0" smtClean="0"/>
              <a:t> utilise un paradigme connu sous le nom de </a:t>
            </a:r>
            <a:r>
              <a:rPr lang="fr-FR" i="1" dirty="0" smtClean="0"/>
              <a:t>Project Object Model</a:t>
            </a:r>
            <a:r>
              <a:rPr lang="fr-FR" dirty="0" smtClean="0"/>
              <a:t> (POM) afin de décrire un projet logiciel, ses dépendances avec des modules externes et l'ordre à suivre pour sa production. Il est livré avec un grand nombre de tâches </a:t>
            </a:r>
            <a:r>
              <a:rPr lang="fr-FR" dirty="0" err="1" smtClean="0"/>
              <a:t>pré-définies</a:t>
            </a:r>
            <a:r>
              <a:rPr lang="fr-FR" dirty="0" smtClean="0"/>
              <a:t>, comme la compilation de code Java ou encore sa modularisation.</a:t>
            </a:r>
          </a:p>
          <a:p>
            <a:endParaRPr lang="fr-FR" dirty="0" smtClean="0"/>
          </a:p>
          <a:p>
            <a:r>
              <a:rPr lang="fr-FR" dirty="0" smtClean="0"/>
              <a:t>Chaque projet ou sous-projet est configuré par un POM qui contient les informations nécessaires à </a:t>
            </a:r>
            <a:r>
              <a:rPr lang="fr-FR" dirty="0" err="1" smtClean="0"/>
              <a:t>Maven</a:t>
            </a:r>
            <a:r>
              <a:rPr lang="fr-FR" dirty="0" smtClean="0"/>
              <a:t> pour traiter le projet (nom du projet, numéro de version, dépendances vers d'autres projets, bibliothèques nécessaires à la compilation, noms des contributeurs etc.). Ce POM se matérialise par un fichier pom.xml à la racine du projet. Cette approche permet l'héritage des propriétés du projet parent. Si une propriété est redéfinie dans le POM du projet, elle recouvre celle qui est définie dans le projet parent. Ceci introduit le concept de réutilisation de configuration. Le fichier </a:t>
            </a:r>
            <a:r>
              <a:rPr lang="fr-FR" dirty="0" err="1" smtClean="0"/>
              <a:t>pom</a:t>
            </a:r>
            <a:r>
              <a:rPr lang="fr-FR" dirty="0" smtClean="0"/>
              <a:t> du projet principal est nommé </a:t>
            </a:r>
            <a:r>
              <a:rPr lang="fr-FR" i="1" dirty="0" err="1" smtClean="0"/>
              <a:t>pom</a:t>
            </a:r>
            <a:r>
              <a:rPr lang="fr-FR" i="1" dirty="0" smtClean="0"/>
              <a:t> parent</a:t>
            </a:r>
            <a:r>
              <a:rPr lang="fr-FR" dirty="0" smtClean="0"/>
              <a:t>. Il contient une description détaillée de votre projet, avec en particulier des informations concernant le </a:t>
            </a:r>
            <a:r>
              <a:rPr lang="fr-FR" dirty="0" err="1" smtClean="0"/>
              <a:t>versionnage</a:t>
            </a:r>
            <a:r>
              <a:rPr lang="fr-FR" dirty="0" smtClean="0"/>
              <a:t> et la gestion des configurations, les dépendances, les ressources de l'application, les tests, les membres de l'équipe, la structure et bien plus encore. Le POM prend la forme d'un fichier XML (pom.xml) qui est placé dans le répertoire de base de votre projet. Un fichier pom.xml est</a:t>
            </a:r>
            <a:endParaRPr lang="fr-FR" dirty="0"/>
          </a:p>
        </p:txBody>
      </p:sp>
      <p:sp>
        <p:nvSpPr>
          <p:cNvPr id="4" name="Espace réservé du numéro de diapositive 3"/>
          <p:cNvSpPr>
            <a:spLocks noGrp="1"/>
          </p:cNvSpPr>
          <p:nvPr>
            <p:ph type="sldNum" sz="quarter" idx="10"/>
          </p:nvPr>
        </p:nvSpPr>
        <p:spPr/>
        <p:txBody>
          <a:bodyPr/>
          <a:lstStyle/>
          <a:p>
            <a:fld id="{067AC1E6-FAB5-4273-8A1F-5AC1C72E65B1}" type="slidenum">
              <a:rPr lang="fr-FR" smtClean="0"/>
              <a:t>46</a:t>
            </a:fld>
            <a:endParaRPr lang="fr-FR"/>
          </a:p>
        </p:txBody>
      </p:sp>
    </p:spTree>
    <p:extLst>
      <p:ext uri="{BB962C8B-B14F-4D97-AF65-F5344CB8AC3E}">
        <p14:creationId xmlns:p14="http://schemas.microsoft.com/office/powerpoint/2010/main" val="91841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Titre 3"/>
          <p:cNvSpPr>
            <a:spLocks noGrp="1"/>
          </p:cNvSpPr>
          <p:nvPr>
            <p:ph type="title"/>
          </p:nvPr>
        </p:nvSpPr>
        <p:spPr/>
        <p:txBody>
          <a:bodyPr/>
          <a:lstStyle/>
          <a:p>
            <a:r>
              <a:rPr lang="fr-FR" smtClean="0"/>
              <a:t>Modifiez le style du titre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228302D3-52DE-46BD-A06E-EE70DF80E20B}" type="datetime1">
              <a:rPr lang="fr-FR" smtClean="0"/>
              <a:t>20/12/2013</a:t>
            </a:fld>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EF6D1DB-EB84-403C-BF67-C091EA7FCA32}" type="datetime1">
              <a:rPr lang="fr-FR" smtClean="0"/>
              <a:t>20/12/2013</a:t>
            </a:fld>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5B8283D-D584-406E-B498-CF373FC58665}" type="datetime1">
              <a:rPr lang="fr-FR" smtClean="0"/>
              <a:t>20/12/2013</a:t>
            </a:fld>
            <a:endParaRPr lang="fr-FR"/>
          </a:p>
        </p:txBody>
      </p:sp>
      <p:sp>
        <p:nvSpPr>
          <p:cNvPr id="5" name="Espace réservé du pied de page 4"/>
          <p:cNvSpPr>
            <a:spLocks noGrp="1"/>
          </p:cNvSpPr>
          <p:nvPr>
            <p:ph type="ftr" sz="quarter" idx="11"/>
          </p:nvPr>
        </p:nvSpPr>
        <p:spPr/>
        <p:txBody>
          <a:bodyPr/>
          <a:lstStyle/>
          <a:p>
            <a:r>
              <a:rPr lang="fr-FR" smtClean="0"/>
              <a:t>Formation Fudaa 25-28 Mars 2013</a:t>
            </a:r>
            <a:endParaRPr lang="fr-FR"/>
          </a:p>
        </p:txBody>
      </p:sp>
      <p:sp>
        <p:nvSpPr>
          <p:cNvPr id="6" name="Espace réservé du numéro de diapositive 5"/>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64259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42C1AF-3236-46C9-A9A0-5AEE2C9DB429}" type="datetime1">
              <a:rPr lang="fr-FR" smtClean="0"/>
              <a:t>20/12/2013</a:t>
            </a:fld>
            <a:endParaRPr lang="fr-FR"/>
          </a:p>
        </p:txBody>
      </p:sp>
      <p:sp>
        <p:nvSpPr>
          <p:cNvPr id="5" name="Espace réservé du pied de page 4"/>
          <p:cNvSpPr>
            <a:spLocks noGrp="1"/>
          </p:cNvSpPr>
          <p:nvPr>
            <p:ph type="ftr" sz="quarter" idx="11"/>
          </p:nvPr>
        </p:nvSpPr>
        <p:spPr/>
        <p:txBody>
          <a:bodyPr/>
          <a:lstStyle/>
          <a:p>
            <a:r>
              <a:rPr lang="fr-FR" smtClean="0"/>
              <a:t>Formation Fudaa 25-28 Mars 2013</a:t>
            </a:r>
            <a:endParaRPr lang="fr-FR"/>
          </a:p>
        </p:txBody>
      </p:sp>
      <p:sp>
        <p:nvSpPr>
          <p:cNvPr id="6" name="Espace réservé du numéro de diapositive 5"/>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42831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2BDF520-5DDA-4D01-B697-DD83AD3CF9AF}" type="datetime1">
              <a:rPr lang="fr-FR" smtClean="0"/>
              <a:t>20/12/2013</a:t>
            </a:fld>
            <a:endParaRPr lang="fr-FR"/>
          </a:p>
        </p:txBody>
      </p:sp>
      <p:sp>
        <p:nvSpPr>
          <p:cNvPr id="5" name="Espace réservé du pied de page 4"/>
          <p:cNvSpPr>
            <a:spLocks noGrp="1"/>
          </p:cNvSpPr>
          <p:nvPr>
            <p:ph type="ftr" sz="quarter" idx="11"/>
          </p:nvPr>
        </p:nvSpPr>
        <p:spPr/>
        <p:txBody>
          <a:bodyPr/>
          <a:lstStyle/>
          <a:p>
            <a:r>
              <a:rPr lang="fr-FR" smtClean="0"/>
              <a:t>Formation Fudaa 25-28 Mars 2013</a:t>
            </a:r>
            <a:endParaRPr lang="fr-FR"/>
          </a:p>
        </p:txBody>
      </p:sp>
      <p:sp>
        <p:nvSpPr>
          <p:cNvPr id="6" name="Espace réservé du numéro de diapositive 5"/>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502662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F69058-562B-48FC-BBA7-7577D3E72CCC}" type="datetime1">
              <a:rPr lang="fr-FR" smtClean="0"/>
              <a:t>20/12/2013</a:t>
            </a:fld>
            <a:endParaRPr lang="fr-FR"/>
          </a:p>
        </p:txBody>
      </p:sp>
      <p:sp>
        <p:nvSpPr>
          <p:cNvPr id="6" name="Espace réservé du pied de page 5"/>
          <p:cNvSpPr>
            <a:spLocks noGrp="1"/>
          </p:cNvSpPr>
          <p:nvPr>
            <p:ph type="ftr" sz="quarter" idx="11"/>
          </p:nvPr>
        </p:nvSpPr>
        <p:spPr/>
        <p:txBody>
          <a:bodyPr/>
          <a:lstStyle/>
          <a:p>
            <a:r>
              <a:rPr lang="fr-FR" smtClean="0"/>
              <a:t>Formation Fudaa 25-28 Mars 2013</a:t>
            </a:r>
            <a:endParaRPr lang="fr-FR"/>
          </a:p>
        </p:txBody>
      </p:sp>
      <p:sp>
        <p:nvSpPr>
          <p:cNvPr id="7" name="Espace réservé du numéro de diapositive 6"/>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1141892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C797582-5CAA-4140-ADD8-0914C103239A}" type="datetime1">
              <a:rPr lang="fr-FR" smtClean="0"/>
              <a:t>20/12/2013</a:t>
            </a:fld>
            <a:endParaRPr lang="fr-FR"/>
          </a:p>
        </p:txBody>
      </p:sp>
      <p:sp>
        <p:nvSpPr>
          <p:cNvPr id="8" name="Espace réservé du pied de page 7"/>
          <p:cNvSpPr>
            <a:spLocks noGrp="1"/>
          </p:cNvSpPr>
          <p:nvPr>
            <p:ph type="ftr" sz="quarter" idx="11"/>
          </p:nvPr>
        </p:nvSpPr>
        <p:spPr/>
        <p:txBody>
          <a:bodyPr/>
          <a:lstStyle/>
          <a:p>
            <a:r>
              <a:rPr lang="fr-FR" smtClean="0"/>
              <a:t>Formation Fudaa 25-28 Mars 2013</a:t>
            </a:r>
            <a:endParaRPr lang="fr-FR"/>
          </a:p>
        </p:txBody>
      </p:sp>
      <p:sp>
        <p:nvSpPr>
          <p:cNvPr id="9" name="Espace réservé du numéro de diapositive 8"/>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19985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BCA465C-DF45-45F5-AD2D-67D046F5352E}" type="datetime1">
              <a:rPr lang="fr-FR" smtClean="0"/>
              <a:t>20/12/2013</a:t>
            </a:fld>
            <a:endParaRPr lang="fr-FR"/>
          </a:p>
        </p:txBody>
      </p:sp>
      <p:sp>
        <p:nvSpPr>
          <p:cNvPr id="4" name="Espace réservé du pied de page 3"/>
          <p:cNvSpPr>
            <a:spLocks noGrp="1"/>
          </p:cNvSpPr>
          <p:nvPr>
            <p:ph type="ftr" sz="quarter" idx="11"/>
          </p:nvPr>
        </p:nvSpPr>
        <p:spPr/>
        <p:txBody>
          <a:bodyPr/>
          <a:lstStyle/>
          <a:p>
            <a:r>
              <a:rPr lang="fr-FR" smtClean="0"/>
              <a:t>Formation Fudaa 25-28 Mars 2013</a:t>
            </a:r>
            <a:endParaRPr lang="fr-FR"/>
          </a:p>
        </p:txBody>
      </p:sp>
      <p:sp>
        <p:nvSpPr>
          <p:cNvPr id="5" name="Espace réservé du numéro de diapositive 4"/>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812097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A78843-463E-48F3-8AF9-BABF9FAFE229}" type="datetime1">
              <a:rPr lang="fr-FR" smtClean="0"/>
              <a:t>20/12/2013</a:t>
            </a:fld>
            <a:endParaRPr lang="fr-FR"/>
          </a:p>
        </p:txBody>
      </p:sp>
      <p:sp>
        <p:nvSpPr>
          <p:cNvPr id="3" name="Espace réservé du pied de page 2"/>
          <p:cNvSpPr>
            <a:spLocks noGrp="1"/>
          </p:cNvSpPr>
          <p:nvPr>
            <p:ph type="ftr" sz="quarter" idx="11"/>
          </p:nvPr>
        </p:nvSpPr>
        <p:spPr/>
        <p:txBody>
          <a:bodyPr/>
          <a:lstStyle/>
          <a:p>
            <a:r>
              <a:rPr lang="fr-FR" smtClean="0"/>
              <a:t>Formation Fudaa 25-28 Mars 2013</a:t>
            </a:r>
            <a:endParaRPr lang="fr-FR"/>
          </a:p>
        </p:txBody>
      </p:sp>
      <p:sp>
        <p:nvSpPr>
          <p:cNvPr id="4" name="Espace réservé du numéro de diapositive 3"/>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77868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F485B3-BA64-460F-8716-16BE8DE631A8}" type="datetime1">
              <a:rPr lang="fr-FR" smtClean="0"/>
              <a:t>20/12/2013</a:t>
            </a:fld>
            <a:endParaRPr lang="fr-FR"/>
          </a:p>
        </p:txBody>
      </p:sp>
      <p:sp>
        <p:nvSpPr>
          <p:cNvPr id="6" name="Espace réservé du pied de page 5"/>
          <p:cNvSpPr>
            <a:spLocks noGrp="1"/>
          </p:cNvSpPr>
          <p:nvPr>
            <p:ph type="ftr" sz="quarter" idx="11"/>
          </p:nvPr>
        </p:nvSpPr>
        <p:spPr/>
        <p:txBody>
          <a:bodyPr/>
          <a:lstStyle/>
          <a:p>
            <a:r>
              <a:rPr lang="fr-FR" smtClean="0"/>
              <a:t>Formation Fudaa 25-28 Mars 2013</a:t>
            </a:r>
            <a:endParaRPr lang="fr-FR"/>
          </a:p>
        </p:txBody>
      </p:sp>
      <p:sp>
        <p:nvSpPr>
          <p:cNvPr id="7" name="Espace réservé du numéro de diapositive 6"/>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334485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0768"/>
          </a:xfrm>
        </p:spPr>
        <p:txBody>
          <a:bodyPr anchor="ctr" anchorCtr="0"/>
          <a:lstStyle>
            <a:lvl1pPr>
              <a:defRPr sz="4000"/>
            </a:lvl1pPr>
          </a:lstStyle>
          <a:p>
            <a:r>
              <a:rPr lang="fr-FR" dirty="0" smtClean="0"/>
              <a:t>Modifiez le style du titre</a:t>
            </a:r>
            <a:endParaRPr lang="en-US" dirty="0"/>
          </a:p>
        </p:txBody>
      </p:sp>
      <p:sp>
        <p:nvSpPr>
          <p:cNvPr id="3" name="Content Placeholder 2"/>
          <p:cNvSpPr>
            <a:spLocks noGrp="1"/>
          </p:cNvSpPr>
          <p:nvPr>
            <p:ph idx="1"/>
          </p:nvPr>
        </p:nvSpPr>
        <p:spPr>
          <a:xfrm>
            <a:off x="457200" y="1595933"/>
            <a:ext cx="8229600" cy="4929411"/>
          </a:xfrm>
        </p:spPr>
        <p:txBody>
          <a:bodyPr/>
          <a:lstStyle>
            <a:lvl1pPr>
              <a:lnSpc>
                <a:spcPct val="150000"/>
              </a:lnSpc>
              <a:defRPr/>
            </a:lvl1pPr>
            <a:lvl5pPr>
              <a:defRPr/>
            </a:lvl5pPr>
            <a:lvl6pPr>
              <a:defRPr/>
            </a:lvl6pPr>
            <a:lvl7pPr>
              <a:defRPr/>
            </a:lvl7pPr>
            <a:lvl8pPr>
              <a:defRPr/>
            </a:lvl8pPr>
            <a:lvl9pPr>
              <a:buFont typeface="Arial" pitchFamily="34" charset="0"/>
              <a:buChar char="•"/>
              <a:defRPr/>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C329922-E399-452C-9210-AC2ACEFCC724}" type="datetime1">
              <a:rPr lang="fr-FR" smtClean="0"/>
              <a:t>20/12/2013</a:t>
            </a:fld>
            <a:endParaRPr lang="fr-FR"/>
          </a:p>
        </p:txBody>
      </p:sp>
      <p:sp>
        <p:nvSpPr>
          <p:cNvPr id="6" name="Espace réservé du pied de page 5"/>
          <p:cNvSpPr>
            <a:spLocks noGrp="1"/>
          </p:cNvSpPr>
          <p:nvPr>
            <p:ph type="ftr" sz="quarter" idx="11"/>
          </p:nvPr>
        </p:nvSpPr>
        <p:spPr/>
        <p:txBody>
          <a:bodyPr/>
          <a:lstStyle/>
          <a:p>
            <a:r>
              <a:rPr lang="fr-FR" smtClean="0"/>
              <a:t>Formation Fudaa 25-28 Mars 2013</a:t>
            </a:r>
            <a:endParaRPr lang="fr-FR"/>
          </a:p>
        </p:txBody>
      </p:sp>
      <p:sp>
        <p:nvSpPr>
          <p:cNvPr id="7" name="Espace réservé du numéro de diapositive 6"/>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437913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9967DE-E345-4405-8599-4D90B3AF8749}" type="datetime1">
              <a:rPr lang="fr-FR" smtClean="0"/>
              <a:t>20/12/2013</a:t>
            </a:fld>
            <a:endParaRPr lang="fr-FR"/>
          </a:p>
        </p:txBody>
      </p:sp>
      <p:sp>
        <p:nvSpPr>
          <p:cNvPr id="5" name="Espace réservé du pied de page 4"/>
          <p:cNvSpPr>
            <a:spLocks noGrp="1"/>
          </p:cNvSpPr>
          <p:nvPr>
            <p:ph type="ftr" sz="quarter" idx="11"/>
          </p:nvPr>
        </p:nvSpPr>
        <p:spPr/>
        <p:txBody>
          <a:bodyPr/>
          <a:lstStyle/>
          <a:p>
            <a:r>
              <a:rPr lang="fr-FR" smtClean="0"/>
              <a:t>Formation Fudaa 25-28 Mars 2013</a:t>
            </a:r>
            <a:endParaRPr lang="fr-FR"/>
          </a:p>
        </p:txBody>
      </p:sp>
      <p:sp>
        <p:nvSpPr>
          <p:cNvPr id="6" name="Espace réservé du numéro de diapositive 5"/>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87023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89E271-5EB4-4BC6-B6C6-2A27B1BE6B88}" type="datetime1">
              <a:rPr lang="fr-FR" smtClean="0"/>
              <a:t>20/12/2013</a:t>
            </a:fld>
            <a:endParaRPr lang="fr-FR"/>
          </a:p>
        </p:txBody>
      </p:sp>
      <p:sp>
        <p:nvSpPr>
          <p:cNvPr id="5" name="Espace réservé du pied de page 4"/>
          <p:cNvSpPr>
            <a:spLocks noGrp="1"/>
          </p:cNvSpPr>
          <p:nvPr>
            <p:ph type="ftr" sz="quarter" idx="11"/>
          </p:nvPr>
        </p:nvSpPr>
        <p:spPr/>
        <p:txBody>
          <a:bodyPr/>
          <a:lstStyle/>
          <a:p>
            <a:r>
              <a:rPr lang="fr-FR" smtClean="0"/>
              <a:t>Formation Fudaa 25-28 Mars 2013</a:t>
            </a:r>
            <a:endParaRPr lang="fr-FR"/>
          </a:p>
        </p:txBody>
      </p:sp>
      <p:sp>
        <p:nvSpPr>
          <p:cNvPr id="6" name="Espace réservé du numéro de diapositive 5"/>
          <p:cNvSpPr>
            <a:spLocks noGrp="1"/>
          </p:cNvSpPr>
          <p:nvPr>
            <p:ph type="sldNum" sz="quarter" idx="12"/>
          </p:nvPr>
        </p:nvSpPr>
        <p:spPr/>
        <p:txBody>
          <a:bodyPr/>
          <a:lstStyle/>
          <a:p>
            <a:fld id="{20431E00-59A0-4A7D-A180-432EBC6FAA52}" type="slidenum">
              <a:rPr lang="fr-FR" smtClean="0"/>
              <a:t>‹N°›</a:t>
            </a:fld>
            <a:endParaRPr lang="fr-FR"/>
          </a:p>
        </p:txBody>
      </p:sp>
    </p:spTree>
    <p:extLst>
      <p:ext uri="{BB962C8B-B14F-4D97-AF65-F5344CB8AC3E}">
        <p14:creationId xmlns:p14="http://schemas.microsoft.com/office/powerpoint/2010/main" val="282838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58966425-4BAD-494B-8C6F-1836EEAE56DA}" type="datetime1">
              <a:rPr lang="fr-FR" smtClean="0"/>
              <a:t>20/12/2013</a:t>
            </a:fld>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F62B4CF0-C04B-4FB9-B534-3D6CA538BE4B}" type="datetime1">
              <a:rPr lang="fr-FR" smtClean="0"/>
              <a:t>20/12/2013</a:t>
            </a:fld>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A2BFBCA5-EA0C-450F-ABD1-915EFCBCB46A}" type="datetime1">
              <a:rPr lang="fr-FR" smtClean="0"/>
              <a:t>20/12/2013</a:t>
            </a:fld>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A5C72978-9CA2-4999-B689-94EBD817507E}" type="datetime1">
              <a:rPr lang="fr-FR" smtClean="0"/>
              <a:t>20/12/2013</a:t>
            </a:fld>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1D8B87FB-7C7D-4217-AA65-948F711AF5D1}" type="datetime1">
              <a:rPr lang="fr-FR" smtClean="0"/>
              <a:t>20/12/2013</a:t>
            </a:fld>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56781502-218D-42E2-B805-2A96471AC5C0}" type="datetime1">
              <a:rPr lang="fr-FR" smtClean="0"/>
              <a:t>20/12/2013</a:t>
            </a:fld>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24744"/>
          </a:xfrm>
          <a:prstGeom prst="rect">
            <a:avLst/>
          </a:prstGeom>
        </p:spPr>
        <p:txBody>
          <a:bodyPr vert="horz" lIns="91440" tIns="45720" rIns="91440" bIns="45720" rtlCol="0" anchor="b" anchorCtr="0">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268760"/>
            <a:ext cx="8229600" cy="511256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smtClean="0"/>
          </a:p>
        </p:txBody>
      </p:sp>
      <p:sp>
        <p:nvSpPr>
          <p:cNvPr id="6" name="Slide Number Placeholder 5"/>
          <p:cNvSpPr>
            <a:spLocks noGrp="1"/>
          </p:cNvSpPr>
          <p:nvPr>
            <p:ph type="sldNum" sz="quarter" idx="4"/>
          </p:nvPr>
        </p:nvSpPr>
        <p:spPr>
          <a:xfrm>
            <a:off x="8559543" y="6492875"/>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F4668DC-857F-487D-BFFA-8C0CA5037977}" type="slidenum">
              <a:rPr lang="fr-BE" smtClean="0"/>
              <a:pPr/>
              <a:t>‹N°›</a:t>
            </a:fld>
            <a:r>
              <a:rPr lang="fr-BE" dirty="0" smtClean="0"/>
              <a:t>/X</a:t>
            </a:r>
            <a:endParaRPr lang="fr-B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5AD9-2B05-44CA-A005-CB41010DAE84}" type="datetime1">
              <a:rPr lang="fr-FR" smtClean="0"/>
              <a:t>20/12/2013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 Fudaa 25-28 Mars 2013</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31E00-59A0-4A7D-A180-432EBC6FAA52}" type="slidenum">
              <a:rPr lang="fr-FR" smtClean="0"/>
              <a:t>‹N°›</a:t>
            </a:fld>
            <a:endParaRPr lang="fr-FR"/>
          </a:p>
        </p:txBody>
      </p:sp>
    </p:spTree>
    <p:extLst>
      <p:ext uri="{BB962C8B-B14F-4D97-AF65-F5344CB8AC3E}">
        <p14:creationId xmlns:p14="http://schemas.microsoft.com/office/powerpoint/2010/main" val="2894072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fudaa.ci.cloudbees.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repository.fudaa.fr/artifactory/repo/" TargetMode="External"/><Relationship Id="rId2" Type="http://schemas.openxmlformats.org/officeDocument/2006/relationships/hyperlink" Target="https://fudaa-project.atlassian.net/wiki/display/FUDAA/Utilisation+de+Maven+et+de+Hudso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releaseperform/" TargetMode="External"/><Relationship Id="rId2" Type="http://schemas.openxmlformats.org/officeDocument/2006/relationships/hyperlink" Target="http://releaseprepar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fudaa-project.atlassian.net/wiki/display/CRUE/Profiles+Mave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fudaa-project.atlassian.net/wiki/display/CRUE/Crue+Validation" TargetMode="External"/><Relationship Id="rId3" Type="http://schemas.openxmlformats.org/officeDocument/2006/relationships/hyperlink" Target="https://fudaa-project.atlassian.net/wiki/display/CRUE/Crue+Core" TargetMode="External"/><Relationship Id="rId7" Type="http://schemas.openxmlformats.org/officeDocument/2006/relationships/hyperlink" Target="https://fudaa-project.atlassian.net/wiki/display/CRUE/Crue+IO" TargetMode="External"/><Relationship Id="rId2" Type="http://schemas.openxmlformats.org/officeDocument/2006/relationships/hyperlink" Target="https://fudaa-project.atlassian.net/wiki/display/CRUE/Crue+Tests" TargetMode="External"/><Relationship Id="rId1" Type="http://schemas.openxmlformats.org/officeDocument/2006/relationships/slideLayout" Target="../slideLayouts/slideLayout2.xml"/><Relationship Id="rId6" Type="http://schemas.openxmlformats.org/officeDocument/2006/relationships/hyperlink" Target="https://fudaa-project.atlassian.net/wiki/display/CRUE/Crue+Compare" TargetMode="External"/><Relationship Id="rId11" Type="http://schemas.openxmlformats.org/officeDocument/2006/relationships/hyperlink" Target="https://fudaa-project.atlassian.net/wiki/display/CRUE/Crue+Sysdoc" TargetMode="External"/><Relationship Id="rId5" Type="http://schemas.openxmlformats.org/officeDocument/2006/relationships/hyperlink" Target="https://fudaa-project.atlassian.net/wiki/display/CRUE/Crue+EMH" TargetMode="External"/><Relationship Id="rId10" Type="http://schemas.openxmlformats.org/officeDocument/2006/relationships/hyperlink" Target="https://fudaa-project.atlassian.net/wiki/display/CRUE/Crue+OTFA" TargetMode="External"/><Relationship Id="rId4" Type="http://schemas.openxmlformats.org/officeDocument/2006/relationships/hyperlink" Target="https://fudaa-project.atlassian.net/wiki/display/CRUE/Crue+Config" TargetMode="External"/><Relationship Id="rId9" Type="http://schemas.openxmlformats.org/officeDocument/2006/relationships/hyperlink" Target="https://fudaa-project.atlassian.net/wiki/display/CRUE/Crue+Project"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fudaa-project.atlassian.net/wiki/display/CRUE/Crue+UI+Loader" TargetMode="External"/><Relationship Id="rId3" Type="http://schemas.openxmlformats.org/officeDocument/2006/relationships/hyperlink" Target="https://fudaa-project.atlassian.net/wiki/display/CRUE/Crue+UI+Wrapper" TargetMode="External"/><Relationship Id="rId7" Type="http://schemas.openxmlformats.org/officeDocument/2006/relationships/hyperlink" Target="https://fudaa-project.atlassian.net/wiki/display/CRUE/Crue+UI+EMH" TargetMode="External"/><Relationship Id="rId2" Type="http://schemas.openxmlformats.org/officeDocument/2006/relationships/hyperlink" Target="https://fudaa-project.atlassian.net/wiki/display/CRUE/Crue+UI+Branding" TargetMode="External"/><Relationship Id="rId1" Type="http://schemas.openxmlformats.org/officeDocument/2006/relationships/slideLayout" Target="../slideLayouts/slideLayout2.xml"/><Relationship Id="rId6" Type="http://schemas.openxmlformats.org/officeDocument/2006/relationships/hyperlink" Target="https://fudaa-project.atlassian.net/wiki/display/CRUE/Crue+UI+Options" TargetMode="External"/><Relationship Id="rId11" Type="http://schemas.openxmlformats.org/officeDocument/2006/relationships/hyperlink" Target="https://fudaa-project.atlassian.net/wiki/display/CRUE/Crue+UI+Loi" TargetMode="External"/><Relationship Id="rId5" Type="http://schemas.openxmlformats.org/officeDocument/2006/relationships/hyperlink" Target="https://fudaa-project.atlassian.net/wiki/display/CRUE/Crue+UI+Common" TargetMode="External"/><Relationship Id="rId10" Type="http://schemas.openxmlformats.org/officeDocument/2006/relationships/hyperlink" Target="https://fudaa-project.atlassian.net/wiki/display/CRUE/Crue+UI+Planimetry" TargetMode="External"/><Relationship Id="rId4" Type="http://schemas.openxmlformats.org/officeDocument/2006/relationships/hyperlink" Target="https://fudaa-project.atlassian.net/wiki/display/CRUE/Crue+UI+CommandLine" TargetMode="External"/><Relationship Id="rId9" Type="http://schemas.openxmlformats.org/officeDocument/2006/relationships/hyperlink" Target="https://fudaa-project.atlassian.net/wiki/display/CRUE/Crue+UI+Comparis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fudaa-project.atlassian.net/wiki/display/CRUE/Crue+UI+Application" TargetMode="External"/><Relationship Id="rId3" Type="http://schemas.openxmlformats.org/officeDocument/2006/relationships/hyperlink" Target="https://fudaa-project.atlassian.net/wiki/display/CRUE/Crue+UI+Modelling" TargetMode="External"/><Relationship Id="rId7" Type="http://schemas.openxmlformats.org/officeDocument/2006/relationships/hyperlink" Target="https://fudaa-project.atlassian.net/wiki/display/CRUE/Crue+UI+Sysdoc" TargetMode="External"/><Relationship Id="rId2" Type="http://schemas.openxmlformats.org/officeDocument/2006/relationships/hyperlink" Target="https://fudaa-project.atlassian.net/wiki/display/CRUE/Crue+UI+Study" TargetMode="External"/><Relationship Id="rId1" Type="http://schemas.openxmlformats.org/officeDocument/2006/relationships/slideLayout" Target="../slideLayouts/slideLayout2.xml"/><Relationship Id="rId6" Type="http://schemas.openxmlformats.org/officeDocument/2006/relationships/hyperlink" Target="https://fudaa-project.atlassian.net/wiki/display/CRUE/Crue+UI+OTFA" TargetMode="External"/><Relationship Id="rId5" Type="http://schemas.openxmlformats.org/officeDocument/2006/relationships/hyperlink" Target="https://fudaa-project.atlassian.net/wiki/display/CRUE/Crue+UI+Post" TargetMode="External"/><Relationship Id="rId4" Type="http://schemas.openxmlformats.org/officeDocument/2006/relationships/hyperlink" Target="https://fudaa-project.atlassian.net/wiki/display/CRUE/Crue+UI+Repor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09601"/>
            <a:ext cx="7772400" cy="4267200"/>
          </a:xfrm>
        </p:spPr>
        <p:txBody>
          <a:bodyPr anchor="ctr"/>
          <a:lstStyle/>
          <a:p>
            <a:r>
              <a:rPr lang="fr-FR" smtClean="0"/>
              <a:t>Formation </a:t>
            </a:r>
            <a:br>
              <a:rPr lang="fr-FR" smtClean="0"/>
            </a:br>
            <a:r>
              <a:rPr lang="fr-FR" smtClean="0"/>
              <a:t>Fudaa-Crue</a:t>
            </a:r>
            <a:br>
              <a:rPr lang="fr-FR" smtClean="0"/>
            </a:br>
            <a:endParaRPr lang="fr-FR" dirty="0"/>
          </a:p>
        </p:txBody>
      </p:sp>
      <p:sp>
        <p:nvSpPr>
          <p:cNvPr id="3" name="Sous-titre 2"/>
          <p:cNvSpPr>
            <a:spLocks noGrp="1"/>
          </p:cNvSpPr>
          <p:nvPr>
            <p:ph type="subTitle" idx="1"/>
          </p:nvPr>
        </p:nvSpPr>
        <p:spPr/>
        <p:txBody>
          <a:bodyPr/>
          <a:lstStyle/>
          <a:p>
            <a:r>
              <a:rPr lang="fr-FR" smtClean="0"/>
              <a:t>16 Décembre – 17 Décembre 2013</a:t>
            </a:r>
            <a:endParaRPr lang="fr-FR" dirty="0"/>
          </a:p>
        </p:txBody>
      </p:sp>
    </p:spTree>
    <p:extLst>
      <p:ext uri="{BB962C8B-B14F-4D97-AF65-F5344CB8AC3E}">
        <p14:creationId xmlns:p14="http://schemas.microsoft.com/office/powerpoint/2010/main" val="41134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Historique</a:t>
            </a:r>
            <a:endParaRPr lang="fr-FR" dirty="0"/>
          </a:p>
        </p:txBody>
      </p:sp>
      <p:sp>
        <p:nvSpPr>
          <p:cNvPr id="3" name="Espace réservé du contenu 2"/>
          <p:cNvSpPr>
            <a:spLocks noGrp="1"/>
          </p:cNvSpPr>
          <p:nvPr>
            <p:ph idx="1"/>
          </p:nvPr>
        </p:nvSpPr>
        <p:spPr/>
        <p:txBody>
          <a:bodyPr/>
          <a:lstStyle/>
          <a:p>
            <a:r>
              <a:rPr lang="fr-FR" dirty="0" smtClean="0"/>
              <a:t>1998- 2000</a:t>
            </a:r>
            <a:r>
              <a:rPr lang="fr-FR" baseline="0" dirty="0" smtClean="0"/>
              <a:t> </a:t>
            </a:r>
            <a:r>
              <a:rPr lang="fr-FR" dirty="0" err="1" smtClean="0"/>
              <a:t>Vag</a:t>
            </a:r>
            <a:r>
              <a:rPr lang="fr-FR" dirty="0" smtClean="0"/>
              <a:t>,</a:t>
            </a:r>
            <a:r>
              <a:rPr lang="fr-FR" baseline="0" dirty="0" smtClean="0"/>
              <a:t> Lido, Mascaret, Refonde, Reflux</a:t>
            </a:r>
          </a:p>
          <a:p>
            <a:r>
              <a:rPr lang="fr-FR" baseline="0" dirty="0" smtClean="0"/>
              <a:t>2000 </a:t>
            </a:r>
            <a:r>
              <a:rPr lang="fr-FR" baseline="0" dirty="0" err="1" smtClean="0"/>
              <a:t>Sinavi</a:t>
            </a:r>
            <a:endParaRPr lang="fr-FR" baseline="0" dirty="0" smtClean="0"/>
          </a:p>
          <a:p>
            <a:r>
              <a:rPr lang="fr-FR" baseline="0" dirty="0" smtClean="0"/>
              <a:t>2002 Fudaa-Prepro ( support SIG)</a:t>
            </a:r>
          </a:p>
          <a:p>
            <a:r>
              <a:rPr lang="fr-FR" baseline="0" dirty="0" smtClean="0"/>
              <a:t>2007 </a:t>
            </a:r>
            <a:r>
              <a:rPr lang="fr-FR" baseline="0" dirty="0" err="1" smtClean="0"/>
              <a:t>Fudaa-Modeleur</a:t>
            </a:r>
            <a:endParaRPr lang="fr-FR" baseline="0" dirty="0" smtClean="0"/>
          </a:p>
          <a:p>
            <a:r>
              <a:rPr lang="fr-FR" dirty="0"/>
              <a:t>2009 Fudaa-Crue, Fudaa-</a:t>
            </a:r>
            <a:r>
              <a:rPr lang="fr-FR" dirty="0" err="1"/>
              <a:t>Piv</a:t>
            </a:r>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10</a:t>
            </a:fld>
            <a:endParaRPr lang="fr-BE"/>
          </a:p>
        </p:txBody>
      </p:sp>
    </p:spTree>
    <p:extLst>
      <p:ext uri="{BB962C8B-B14F-4D97-AF65-F5344CB8AC3E}">
        <p14:creationId xmlns:p14="http://schemas.microsoft.com/office/powerpoint/2010/main" val="334986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Développement collaboratif</a:t>
            </a:r>
            <a:endParaRPr lang="fr-FR" dirty="0"/>
          </a:p>
        </p:txBody>
      </p:sp>
      <p:sp>
        <p:nvSpPr>
          <p:cNvPr id="3" name="Espace réservé du contenu 2"/>
          <p:cNvSpPr>
            <a:spLocks noGrp="1"/>
          </p:cNvSpPr>
          <p:nvPr>
            <p:ph idx="1"/>
          </p:nvPr>
        </p:nvSpPr>
        <p:spPr/>
        <p:txBody>
          <a:bodyPr/>
          <a:lstStyle/>
          <a:p>
            <a:r>
              <a:rPr lang="fr-FR" b="1" dirty="0"/>
              <a:t>CETMEF</a:t>
            </a:r>
            <a:r>
              <a:rPr lang="fr-FR" dirty="0"/>
              <a:t>: à l'origine du </a:t>
            </a:r>
            <a:r>
              <a:rPr lang="fr-FR" dirty="0" smtClean="0"/>
              <a:t>projet</a:t>
            </a:r>
          </a:p>
          <a:p>
            <a:r>
              <a:rPr lang="fr-FR" dirty="0" smtClean="0"/>
              <a:t> </a:t>
            </a:r>
            <a:r>
              <a:rPr lang="fr-FR" b="1" dirty="0" smtClean="0"/>
              <a:t>EDF</a:t>
            </a:r>
          </a:p>
          <a:p>
            <a:pPr lvl="1"/>
            <a:r>
              <a:rPr lang="fr-FR" dirty="0" smtClean="0"/>
              <a:t>Mascaret</a:t>
            </a:r>
            <a:r>
              <a:rPr lang="fr-FR" dirty="0"/>
              <a:t>, Prepro </a:t>
            </a:r>
            <a:r>
              <a:rPr lang="fr-FR" dirty="0" err="1"/>
              <a:t>Telemac</a:t>
            </a:r>
            <a:r>
              <a:rPr lang="fr-FR" dirty="0"/>
              <a:t>, Modeleur </a:t>
            </a:r>
            <a:r>
              <a:rPr lang="fr-FR" dirty="0" smtClean="0"/>
              <a:t>1D/2D</a:t>
            </a:r>
          </a:p>
          <a:p>
            <a:r>
              <a:rPr lang="fr-FR" b="1" dirty="0" smtClean="0"/>
              <a:t>IRSTEA / CEMAGREF</a:t>
            </a:r>
            <a:r>
              <a:rPr lang="fr-FR" dirty="0" smtClean="0"/>
              <a:t>:</a:t>
            </a:r>
          </a:p>
          <a:p>
            <a:pPr lvl="1"/>
            <a:r>
              <a:rPr lang="fr-FR" dirty="0" smtClean="0"/>
              <a:t>Prepro </a:t>
            </a:r>
            <a:r>
              <a:rPr lang="fr-FR" dirty="0" err="1"/>
              <a:t>Rubar</a:t>
            </a:r>
            <a:r>
              <a:rPr lang="fr-FR" dirty="0"/>
              <a:t>, Modeleur </a:t>
            </a:r>
            <a:r>
              <a:rPr lang="fr-FR" dirty="0" smtClean="0"/>
              <a:t>1D/2D</a:t>
            </a:r>
          </a:p>
          <a:p>
            <a:r>
              <a:rPr lang="fr-FR" b="1" dirty="0" smtClean="0"/>
              <a:t>CNR</a:t>
            </a:r>
          </a:p>
          <a:p>
            <a:pPr lvl="1"/>
            <a:r>
              <a:rPr lang="fr-FR" dirty="0" smtClean="0"/>
              <a:t>Fudaa-Crue ( + </a:t>
            </a:r>
            <a:r>
              <a:rPr lang="fr-FR" dirty="0" err="1" smtClean="0"/>
              <a:t>Maven</a:t>
            </a:r>
            <a:r>
              <a:rPr lang="fr-FR" dirty="0" smtClean="0"/>
              <a:t>)</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11</a:t>
            </a:fld>
            <a:endParaRPr lang="fr-BE"/>
          </a:p>
        </p:txBody>
      </p:sp>
    </p:spTree>
    <p:extLst>
      <p:ext uri="{BB962C8B-B14F-4D97-AF65-F5344CB8AC3E}">
        <p14:creationId xmlns:p14="http://schemas.microsoft.com/office/powerpoint/2010/main" val="357958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Développements récents / en cours</a:t>
            </a:r>
            <a:endParaRPr lang="fr-FR" dirty="0"/>
          </a:p>
        </p:txBody>
      </p:sp>
      <p:sp>
        <p:nvSpPr>
          <p:cNvPr id="3" name="Espace réservé du contenu 2"/>
          <p:cNvSpPr>
            <a:spLocks noGrp="1"/>
          </p:cNvSpPr>
          <p:nvPr>
            <p:ph idx="1"/>
          </p:nvPr>
        </p:nvSpPr>
        <p:spPr/>
        <p:txBody>
          <a:bodyPr/>
          <a:lstStyle/>
          <a:p>
            <a:r>
              <a:rPr lang="fr-FR" smtClean="0"/>
              <a:t>Fudaa-Modeleur: intégration mailleur + évolution</a:t>
            </a:r>
          </a:p>
          <a:p>
            <a:r>
              <a:rPr lang="fr-FR" smtClean="0"/>
              <a:t>Fudaa-Mascaret: support XML</a:t>
            </a:r>
          </a:p>
          <a:p>
            <a:r>
              <a:rPr lang="fr-FR" smtClean="0"/>
              <a:t>Fudaa-Prepro: nouvelles versions sur sourceforge</a:t>
            </a:r>
          </a:p>
          <a:p>
            <a:r>
              <a:rPr lang="fr-FR" smtClean="0"/>
              <a:t>Fudaa-Crue</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12</a:t>
            </a:fld>
            <a:endParaRPr lang="fr-BE"/>
          </a:p>
        </p:txBody>
      </p:sp>
    </p:spTree>
    <p:extLst>
      <p:ext uri="{BB962C8B-B14F-4D97-AF65-F5344CB8AC3E}">
        <p14:creationId xmlns:p14="http://schemas.microsoft.com/office/powerpoint/2010/main" val="415056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Gestion </a:t>
            </a:r>
            <a:r>
              <a:rPr lang="fr-FR" dirty="0" smtClean="0"/>
              <a:t>du </a:t>
            </a:r>
            <a:r>
              <a:rPr lang="fr-FR" dirty="0"/>
              <a:t>projet</a:t>
            </a:r>
          </a:p>
        </p:txBody>
      </p:sp>
      <p:sp>
        <p:nvSpPr>
          <p:cNvPr id="3" name="Espace réservé du contenu 2"/>
          <p:cNvSpPr>
            <a:spLocks noGrp="1"/>
          </p:cNvSpPr>
          <p:nvPr>
            <p:ph idx="1"/>
          </p:nvPr>
        </p:nvSpPr>
        <p:spPr/>
        <p:txBody>
          <a:bodyPr/>
          <a:lstStyle/>
          <a:p>
            <a:r>
              <a:rPr lang="fr-FR" dirty="0"/>
              <a:t>Coordination CETMEF</a:t>
            </a:r>
          </a:p>
          <a:p>
            <a:r>
              <a:rPr lang="fr-FR" dirty="0" smtClean="0"/>
              <a:t>Collaboration des intervenants externes</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13</a:t>
            </a:fld>
            <a:endParaRPr lang="fr-BE"/>
          </a:p>
        </p:txBody>
      </p:sp>
    </p:spTree>
    <p:extLst>
      <p:ext uri="{BB962C8B-B14F-4D97-AF65-F5344CB8AC3E}">
        <p14:creationId xmlns:p14="http://schemas.microsoft.com/office/powerpoint/2010/main" val="1662621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Architecture de </a:t>
            </a:r>
            <a:r>
              <a:rPr lang="fr-FR" b="1" i="1" dirty="0" smtClean="0"/>
              <a:t>Fudaa</a:t>
            </a:r>
            <a:endParaRPr lang="fr-FR" dirty="0"/>
          </a:p>
        </p:txBody>
      </p:sp>
      <p:sp>
        <p:nvSpPr>
          <p:cNvPr id="3" name="Espace réservé du contenu 2"/>
          <p:cNvSpPr>
            <a:spLocks noGrp="1"/>
          </p:cNvSpPr>
          <p:nvPr>
            <p:ph idx="1"/>
          </p:nvPr>
        </p:nvSpPr>
        <p:spPr/>
        <p:txBody>
          <a:bodyPr/>
          <a:lstStyle/>
          <a:p>
            <a:r>
              <a:rPr lang="fr-FR" b="1" dirty="0"/>
              <a:t>Objectif : </a:t>
            </a:r>
            <a:r>
              <a:rPr lang="fr-FR" dirty="0"/>
              <a:t>comprendre l’architecture de Fudaa</a:t>
            </a:r>
          </a:p>
          <a:p>
            <a:pPr marL="0" lvl="0" indent="0">
              <a:buNone/>
            </a:pPr>
            <a:endParaRPr lang="fr-FR" dirty="0" smtClean="0"/>
          </a:p>
          <a:p>
            <a:pPr lvl="0"/>
            <a:r>
              <a:rPr lang="fr-FR" dirty="0" smtClean="0"/>
              <a:t>Présentation </a:t>
            </a:r>
            <a:r>
              <a:rPr lang="fr-FR" dirty="0"/>
              <a:t>des modules </a:t>
            </a:r>
            <a:r>
              <a:rPr lang="fr-FR"/>
              <a:t>de </a:t>
            </a:r>
            <a:r>
              <a:rPr lang="fr-FR" smtClean="0"/>
              <a:t>Fudaa</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14</a:t>
            </a:fld>
            <a:endParaRPr lang="fr-BE"/>
          </a:p>
        </p:txBody>
      </p:sp>
    </p:spTree>
    <p:extLst>
      <p:ext uri="{BB962C8B-B14F-4D97-AF65-F5344CB8AC3E}">
        <p14:creationId xmlns:p14="http://schemas.microsoft.com/office/powerpoint/2010/main" val="8930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Organisation de Fudaa</a:t>
            </a:r>
          </a:p>
        </p:txBody>
      </p:sp>
      <p:sp>
        <p:nvSpPr>
          <p:cNvPr id="3" name="Espace réservé du contenu 2"/>
          <p:cNvSpPr>
            <a:spLocks noGrp="1"/>
          </p:cNvSpPr>
          <p:nvPr>
            <p:ph idx="1"/>
          </p:nvPr>
        </p:nvSpPr>
        <p:spPr/>
        <p:txBody>
          <a:bodyPr/>
          <a:lstStyle/>
          <a:p>
            <a:pPr marL="0" indent="0">
              <a:buNone/>
            </a:pPr>
            <a:r>
              <a:rPr lang="fr-FR" b="1" dirty="0"/>
              <a:t>4 projets:</a:t>
            </a:r>
          </a:p>
          <a:p>
            <a:r>
              <a:rPr lang="fr-FR" dirty="0" err="1" smtClean="0"/>
              <a:t>Ctulu</a:t>
            </a:r>
            <a:r>
              <a:rPr lang="fr-FR" dirty="0"/>
              <a:t>: librairies communes</a:t>
            </a:r>
          </a:p>
          <a:p>
            <a:r>
              <a:rPr lang="fr-FR" dirty="0" err="1" smtClean="0"/>
              <a:t>Dodico</a:t>
            </a:r>
            <a:r>
              <a:rPr lang="fr-FR" dirty="0"/>
              <a:t>: couche métier et accès aux données</a:t>
            </a:r>
          </a:p>
          <a:p>
            <a:r>
              <a:rPr lang="fr-FR" dirty="0" err="1" smtClean="0"/>
              <a:t>Ebli</a:t>
            </a:r>
            <a:r>
              <a:rPr lang="fr-FR" dirty="0"/>
              <a:t>: partie graphique 1D,2D,3D</a:t>
            </a:r>
          </a:p>
          <a:p>
            <a:r>
              <a:rPr lang="fr-FR" dirty="0" smtClean="0"/>
              <a:t>Fudaa</a:t>
            </a:r>
            <a:r>
              <a:rPr lang="fr-FR" dirty="0"/>
              <a:t>: partie </a:t>
            </a:r>
            <a:r>
              <a:rPr lang="fr-FR" dirty="0" smtClean="0"/>
              <a:t>applicative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15</a:t>
            </a:fld>
            <a:endParaRPr lang="fr-BE"/>
          </a:p>
        </p:txBody>
      </p:sp>
    </p:spTree>
    <p:extLst>
      <p:ext uri="{BB962C8B-B14F-4D97-AF65-F5344CB8AC3E}">
        <p14:creationId xmlns:p14="http://schemas.microsoft.com/office/powerpoint/2010/main" val="3377236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Ctulu</a:t>
            </a:r>
            <a:endParaRPr lang="fr-FR" dirty="0"/>
          </a:p>
        </p:txBody>
      </p:sp>
      <p:sp>
        <p:nvSpPr>
          <p:cNvPr id="3" name="Espace réservé du contenu 2"/>
          <p:cNvSpPr>
            <a:spLocks noGrp="1"/>
          </p:cNvSpPr>
          <p:nvPr>
            <p:ph idx="1"/>
          </p:nvPr>
        </p:nvSpPr>
        <p:spPr/>
        <p:txBody>
          <a:bodyPr/>
          <a:lstStyle/>
          <a:p>
            <a:r>
              <a:rPr lang="fr-FR" dirty="0"/>
              <a:t>Classes utilitaires</a:t>
            </a:r>
          </a:p>
          <a:p>
            <a:r>
              <a:rPr lang="fr-FR" dirty="0" smtClean="0"/>
              <a:t>Support </a:t>
            </a:r>
            <a:r>
              <a:rPr lang="fr-FR" dirty="0"/>
              <a:t>SIG, Flash, Vidéo, Images</a:t>
            </a:r>
          </a:p>
          <a:p>
            <a:r>
              <a:rPr lang="fr-FR" dirty="0" smtClean="0"/>
              <a:t>Import/Export </a:t>
            </a:r>
            <a:r>
              <a:rPr lang="fr-FR" dirty="0"/>
              <a:t>Tableur</a:t>
            </a:r>
          </a:p>
          <a:p>
            <a:r>
              <a:rPr lang="fr-FR" dirty="0" smtClean="0"/>
              <a:t>Modules </a:t>
            </a:r>
            <a:r>
              <a:rPr lang="fr-FR" dirty="0"/>
              <a:t>communs: gestion globale de</a:t>
            </a:r>
          </a:p>
          <a:p>
            <a:r>
              <a:rPr lang="fr-FR" dirty="0"/>
              <a:t>l'interface, des undo/</a:t>
            </a:r>
            <a:r>
              <a:rPr lang="fr-FR" dirty="0" err="1"/>
              <a:t>redo</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16</a:t>
            </a:fld>
            <a:endParaRPr lang="fr-BE"/>
          </a:p>
        </p:txBody>
      </p:sp>
    </p:spTree>
    <p:extLst>
      <p:ext uri="{BB962C8B-B14F-4D97-AF65-F5344CB8AC3E}">
        <p14:creationId xmlns:p14="http://schemas.microsoft.com/office/powerpoint/2010/main" val="3122948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Dodico</a:t>
            </a:r>
            <a:endParaRPr lang="fr-FR" dirty="0"/>
          </a:p>
        </p:txBody>
      </p:sp>
      <p:sp>
        <p:nvSpPr>
          <p:cNvPr id="3" name="Espace réservé du contenu 2"/>
          <p:cNvSpPr>
            <a:spLocks noGrp="1"/>
          </p:cNvSpPr>
          <p:nvPr>
            <p:ph idx="1"/>
          </p:nvPr>
        </p:nvSpPr>
        <p:spPr/>
        <p:txBody>
          <a:bodyPr/>
          <a:lstStyle/>
          <a:p>
            <a:r>
              <a:rPr lang="fr-FR" dirty="0"/>
              <a:t>Intègre la partie CORBA</a:t>
            </a:r>
          </a:p>
          <a:p>
            <a:r>
              <a:rPr lang="fr-FR" dirty="0" smtClean="0"/>
              <a:t>Lancement </a:t>
            </a:r>
            <a:r>
              <a:rPr lang="fr-FR" dirty="0"/>
              <a:t>des codes de calculs</a:t>
            </a:r>
          </a:p>
          <a:p>
            <a:r>
              <a:rPr lang="fr-FR" dirty="0" smtClean="0"/>
              <a:t>Modèles </a:t>
            </a:r>
            <a:r>
              <a:rPr lang="fr-FR" dirty="0"/>
              <a:t>métiers</a:t>
            </a:r>
          </a:p>
          <a:p>
            <a:r>
              <a:rPr lang="fr-FR" dirty="0" smtClean="0"/>
              <a:t>Lecture </a:t>
            </a:r>
            <a:r>
              <a:rPr lang="fr-FR" dirty="0"/>
              <a:t>/ écriture des fichiers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17</a:t>
            </a:fld>
            <a:endParaRPr lang="fr-BE"/>
          </a:p>
        </p:txBody>
      </p:sp>
    </p:spTree>
    <p:extLst>
      <p:ext uri="{BB962C8B-B14F-4D97-AF65-F5344CB8AC3E}">
        <p14:creationId xmlns:p14="http://schemas.microsoft.com/office/powerpoint/2010/main" val="368935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0" i="0" u="none" strike="noStrike" kern="1200" baseline="0" dirty="0" err="1" smtClean="0">
                <a:solidFill>
                  <a:schemeClr val="tx2"/>
                </a:solidFill>
                <a:effectLst>
                  <a:outerShdw blurRad="63500" dist="38100" dir="5400000" algn="t" rotWithShape="0">
                    <a:prstClr val="black">
                      <a:alpha val="25000"/>
                    </a:prstClr>
                  </a:outerShdw>
                </a:effectLst>
                <a:latin typeface="+mn-lt"/>
                <a:ea typeface="+mj-ea"/>
                <a:cs typeface="+mj-cs"/>
              </a:rPr>
              <a:t>Ebli</a:t>
            </a:r>
            <a:r>
              <a:rPr lang="fr-FR" sz="4000" b="0" i="0" u="none" strike="noStrike" kern="1200" baseline="0" dirty="0" smtClean="0">
                <a:solidFill>
                  <a:schemeClr val="tx2"/>
                </a:solidFill>
                <a:effectLst>
                  <a:outerShdw blurRad="63500" dist="38100" dir="5400000" algn="t" rotWithShape="0">
                    <a:prstClr val="black">
                      <a:alpha val="25000"/>
                    </a:prstClr>
                  </a:outerShdw>
                </a:effectLst>
                <a:latin typeface="+mn-lt"/>
                <a:ea typeface="+mj-ea"/>
                <a:cs typeface="+mj-cs"/>
              </a:rPr>
              <a:t> 1D</a:t>
            </a:r>
            <a:endParaRPr lang="fr-FR" dirty="0"/>
          </a:p>
        </p:txBody>
      </p:sp>
      <p:sp>
        <p:nvSpPr>
          <p:cNvPr id="3" name="Espace réservé du contenu 2"/>
          <p:cNvSpPr>
            <a:spLocks noGrp="1"/>
          </p:cNvSpPr>
          <p:nvPr>
            <p:ph idx="1"/>
          </p:nvPr>
        </p:nvSpPr>
        <p:spPr/>
        <p:txBody>
          <a:bodyPr/>
          <a:lstStyle/>
          <a:p>
            <a:r>
              <a:rPr lang="fr-FR" dirty="0"/>
              <a:t>Affichage/édition </a:t>
            </a:r>
            <a:r>
              <a:rPr lang="fr-FR" dirty="0" smtClean="0"/>
              <a:t>1D</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18</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89" y="2420888"/>
            <a:ext cx="73056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018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Ebli</a:t>
            </a:r>
            <a:r>
              <a:rPr lang="fr-FR" dirty="0" smtClean="0"/>
              <a:t> – 2D</a:t>
            </a:r>
            <a:endParaRPr lang="fr-FR" dirty="0"/>
          </a:p>
        </p:txBody>
      </p:sp>
      <p:sp>
        <p:nvSpPr>
          <p:cNvPr id="3" name="Espace réservé du contenu 2"/>
          <p:cNvSpPr>
            <a:spLocks noGrp="1"/>
          </p:cNvSpPr>
          <p:nvPr>
            <p:ph idx="1"/>
          </p:nvPr>
        </p:nvSpPr>
        <p:spPr/>
        <p:txBody>
          <a:bodyPr/>
          <a:lstStyle/>
          <a:p>
            <a:r>
              <a:rPr lang="fr-FR" dirty="0"/>
              <a:t>Affichage/édition </a:t>
            </a:r>
            <a:r>
              <a:rPr lang="fr-FR" dirty="0" smtClean="0"/>
              <a:t>2D</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19</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527" y="2276872"/>
            <a:ext cx="5067580" cy="3882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51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Horaires</a:t>
            </a:r>
            <a:endParaRPr lang="fr-FR" dirty="0"/>
          </a:p>
        </p:txBody>
      </p:sp>
      <p:sp>
        <p:nvSpPr>
          <p:cNvPr id="3" name="Espace réservé du contenu 2"/>
          <p:cNvSpPr>
            <a:spLocks noGrp="1"/>
          </p:cNvSpPr>
          <p:nvPr>
            <p:ph idx="1"/>
          </p:nvPr>
        </p:nvSpPr>
        <p:spPr/>
        <p:txBody>
          <a:bodyPr/>
          <a:lstStyle/>
          <a:p>
            <a:r>
              <a:rPr lang="fr-FR" b="1" dirty="0" smtClean="0"/>
              <a:t>Lundi</a:t>
            </a:r>
            <a:r>
              <a:rPr lang="fr-FR" dirty="0" smtClean="0"/>
              <a:t>: </a:t>
            </a:r>
            <a:r>
              <a:rPr lang="fr-FR" smtClean="0"/>
              <a:t>	9h – </a:t>
            </a:r>
            <a:r>
              <a:rPr lang="fr-FR" baseline="0" smtClean="0"/>
              <a:t>17h</a:t>
            </a:r>
            <a:endParaRPr lang="fr-FR" baseline="0" dirty="0" smtClean="0"/>
          </a:p>
          <a:p>
            <a:r>
              <a:rPr lang="fr-FR" b="1" baseline="0" dirty="0" smtClean="0"/>
              <a:t>Mardi</a:t>
            </a:r>
            <a:r>
              <a:rPr lang="fr-FR" baseline="0" dirty="0" smtClean="0"/>
              <a:t>: 	9h </a:t>
            </a:r>
            <a:r>
              <a:rPr lang="fr-FR" baseline="0" smtClean="0"/>
              <a:t>- 17h</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a:t>
            </a:fld>
            <a:endParaRPr lang="fr-BE"/>
          </a:p>
        </p:txBody>
      </p:sp>
    </p:spTree>
    <p:extLst>
      <p:ext uri="{BB962C8B-B14F-4D97-AF65-F5344CB8AC3E}">
        <p14:creationId xmlns:p14="http://schemas.microsoft.com/office/powerpoint/2010/main" val="4281082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kern="1200" dirty="0" err="1" smtClean="0">
                <a:solidFill>
                  <a:schemeClr val="tx2"/>
                </a:solidFill>
                <a:effectLst>
                  <a:outerShdw blurRad="63500" dist="38100" dir="5400000" algn="t" rotWithShape="0">
                    <a:srgbClr val="000000">
                      <a:alpha val="25000"/>
                    </a:srgbClr>
                  </a:outerShdw>
                </a:effectLst>
                <a:latin typeface="+mn-lt"/>
                <a:ea typeface="+mj-ea"/>
                <a:cs typeface="+mj-cs"/>
              </a:rPr>
              <a:t>Ebli</a:t>
            </a:r>
            <a:r>
              <a:rPr lang="fr-FR" sz="4000" kern="1200" dirty="0" smtClean="0">
                <a:solidFill>
                  <a:schemeClr val="tx2"/>
                </a:solidFill>
                <a:effectLst>
                  <a:outerShdw blurRad="63500" dist="38100" dir="5400000" algn="t" rotWithShape="0">
                    <a:srgbClr val="000000">
                      <a:alpha val="25000"/>
                    </a:srgbClr>
                  </a:outerShdw>
                </a:effectLst>
                <a:latin typeface="+mn-lt"/>
                <a:ea typeface="+mj-ea"/>
                <a:cs typeface="+mj-cs"/>
              </a:rPr>
              <a:t> – 3D</a:t>
            </a:r>
            <a:endParaRPr lang="fr-FR" dirty="0"/>
          </a:p>
        </p:txBody>
      </p:sp>
      <p:sp>
        <p:nvSpPr>
          <p:cNvPr id="3" name="Espace réservé du contenu 2"/>
          <p:cNvSpPr>
            <a:spLocks noGrp="1"/>
          </p:cNvSpPr>
          <p:nvPr>
            <p:ph idx="1"/>
          </p:nvPr>
        </p:nvSpPr>
        <p:spPr/>
        <p:txBody>
          <a:bodyPr/>
          <a:lstStyle/>
          <a:p>
            <a:r>
              <a:rPr lang="fr-FR" dirty="0"/>
              <a:t>Affichage </a:t>
            </a:r>
            <a:r>
              <a:rPr lang="fr-FR" dirty="0" smtClean="0"/>
              <a:t>3D</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20</a:t>
            </a:fld>
            <a:endParaRPr lang="fr-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36912"/>
            <a:ext cx="4886300" cy="336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961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Fudaa</a:t>
            </a:r>
            <a:endParaRPr lang="fr-FR" dirty="0"/>
          </a:p>
        </p:txBody>
      </p:sp>
      <p:sp>
        <p:nvSpPr>
          <p:cNvPr id="3" name="Espace réservé du contenu 2"/>
          <p:cNvSpPr>
            <a:spLocks noGrp="1"/>
          </p:cNvSpPr>
          <p:nvPr>
            <p:ph idx="1"/>
          </p:nvPr>
        </p:nvSpPr>
        <p:spPr/>
        <p:txBody>
          <a:bodyPr/>
          <a:lstStyle/>
          <a:p>
            <a:r>
              <a:rPr lang="fr-FR" dirty="0"/>
              <a:t>Partie applicative</a:t>
            </a:r>
          </a:p>
          <a:p>
            <a:r>
              <a:rPr lang="fr-FR" smtClean="0"/>
              <a:t>Utilise </a:t>
            </a:r>
            <a:r>
              <a:rPr lang="fr-FR" dirty="0"/>
              <a:t>les 3 projets pour construire</a:t>
            </a:r>
          </a:p>
          <a:p>
            <a:r>
              <a:rPr lang="fr-FR" dirty="0"/>
              <a:t>l'application finale</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21</a:t>
            </a:fld>
            <a:endParaRPr lang="fr-BE"/>
          </a:p>
        </p:txBody>
      </p:sp>
    </p:spTree>
    <p:extLst>
      <p:ext uri="{BB962C8B-B14F-4D97-AF65-F5344CB8AC3E}">
        <p14:creationId xmlns:p14="http://schemas.microsoft.com/office/powerpoint/2010/main" val="3290930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a:t>
            </a:r>
            <a:endParaRPr lang="fr-FR" dirty="0"/>
          </a:p>
        </p:txBody>
      </p:sp>
      <p:sp>
        <p:nvSpPr>
          <p:cNvPr id="3" name="Espace réservé du contenu 2"/>
          <p:cNvSpPr>
            <a:spLocks noGrp="1"/>
          </p:cNvSpPr>
          <p:nvPr>
            <p:ph idx="1"/>
          </p:nvPr>
        </p:nvSpPr>
        <p:spPr/>
        <p:txBody>
          <a:bodyPr/>
          <a:lstStyle/>
          <a:p>
            <a:pPr marL="0" indent="0">
              <a:buNone/>
            </a:pP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22</a:t>
            </a:fld>
            <a:endParaRPr lang="fr-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2348880"/>
            <a:ext cx="36766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445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Présentation Fudaa-Crue</a:t>
            </a:r>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23</a:t>
            </a:fld>
            <a:endParaRPr lang="fr-BE"/>
          </a:p>
        </p:txBody>
      </p:sp>
    </p:spTree>
    <p:extLst>
      <p:ext uri="{BB962C8B-B14F-4D97-AF65-F5344CB8AC3E}">
        <p14:creationId xmlns:p14="http://schemas.microsoft.com/office/powerpoint/2010/main" val="2024917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Fudaa-Crue</a:t>
            </a:r>
            <a:endParaRPr lang="fr-FR"/>
          </a:p>
        </p:txBody>
      </p:sp>
      <p:sp>
        <p:nvSpPr>
          <p:cNvPr id="3" name="Espace réservé du contenu 2"/>
          <p:cNvSpPr>
            <a:spLocks noGrp="1"/>
          </p:cNvSpPr>
          <p:nvPr>
            <p:ph idx="1"/>
          </p:nvPr>
        </p:nvSpPr>
        <p:spPr>
          <a:xfrm>
            <a:off x="457200" y="1124745"/>
            <a:ext cx="8229600" cy="5400600"/>
          </a:xfrm>
        </p:spPr>
        <p:txBody>
          <a:bodyPr>
            <a:normAutofit fontScale="85000" lnSpcReduction="20000"/>
          </a:bodyPr>
          <a:lstStyle/>
          <a:p>
            <a:r>
              <a:rPr lang="fr-FR" smtClean="0"/>
              <a:t>Initié en 2008</a:t>
            </a:r>
          </a:p>
          <a:p>
            <a:r>
              <a:rPr lang="fr-FR" smtClean="0"/>
              <a:t>Lot 0  - Janvier 2009</a:t>
            </a:r>
          </a:p>
          <a:p>
            <a:pPr lvl="1"/>
            <a:r>
              <a:rPr lang="fr-FR" smtClean="0"/>
              <a:t>Conversion d’étude Crue 9 &lt;-&gt; Crue 10</a:t>
            </a:r>
          </a:p>
          <a:p>
            <a:pPr lvl="1"/>
            <a:r>
              <a:rPr lang="fr-FR" smtClean="0"/>
              <a:t>Comparaison d’étude</a:t>
            </a:r>
          </a:p>
          <a:p>
            <a:pPr lvl="1"/>
            <a:r>
              <a:rPr lang="fr-FR" smtClean="0"/>
              <a:t>UI minimale</a:t>
            </a:r>
          </a:p>
          <a:p>
            <a:r>
              <a:rPr lang="fr-FR" smtClean="0"/>
              <a:t>Lot 0b - Aout 2010</a:t>
            </a:r>
          </a:p>
          <a:p>
            <a:pPr lvl="1"/>
            <a:r>
              <a:rPr lang="fr-FR" smtClean="0"/>
              <a:t>Gestion des runs</a:t>
            </a:r>
          </a:p>
          <a:p>
            <a:pPr lvl="1"/>
            <a:r>
              <a:rPr lang="fr-FR" smtClean="0"/>
              <a:t>Lancement de calcul Crue 9</a:t>
            </a:r>
          </a:p>
          <a:p>
            <a:r>
              <a:rPr lang="fr-FR" smtClean="0"/>
              <a:t>Lot 0c – Septembre 2011</a:t>
            </a:r>
          </a:p>
          <a:p>
            <a:pPr lvl="1"/>
            <a:r>
              <a:rPr lang="fr-FR" smtClean="0"/>
              <a:t>Maquette UI</a:t>
            </a:r>
          </a:p>
          <a:p>
            <a:pPr lvl="1"/>
            <a:r>
              <a:rPr lang="fr-FR" smtClean="0"/>
              <a:t>OTFA</a:t>
            </a:r>
          </a:p>
          <a:p>
            <a:pPr lvl="1"/>
            <a:r>
              <a:rPr lang="fr-FR" smtClean="0"/>
              <a:t>Lancement des runs</a:t>
            </a:r>
          </a:p>
          <a:p>
            <a:r>
              <a:rPr lang="fr-FR" smtClean="0"/>
              <a:t>Lot 1 – Janvier 2012</a:t>
            </a:r>
          </a:p>
          <a:p>
            <a:pPr lvl="1"/>
            <a:r>
              <a:rPr lang="fr-FR" smtClean="0"/>
              <a:t>Logiciel d’étude: finalisation</a:t>
            </a:r>
          </a:p>
          <a:p>
            <a:r>
              <a:rPr lang="fr-FR" smtClean="0"/>
              <a:t>Septembre 2013: livraison version 1.0</a:t>
            </a:r>
          </a:p>
          <a:p>
            <a:r>
              <a:rPr lang="fr-FR" smtClean="0"/>
              <a:t>73 versions livrées </a:t>
            </a:r>
          </a:p>
          <a:p>
            <a:endParaRPr lang="fr-FR" smtClean="0"/>
          </a:p>
          <a:p>
            <a:pPr lvl="1"/>
            <a:endParaRPr lang="fr-FR"/>
          </a:p>
          <a:p>
            <a:pPr marL="457200" lvl="1" indent="0">
              <a:buNone/>
            </a:pP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24</a:t>
            </a:fld>
            <a:endParaRPr lang="fr-BE"/>
          </a:p>
        </p:txBody>
      </p:sp>
    </p:spTree>
    <p:extLst>
      <p:ext uri="{BB962C8B-B14F-4D97-AF65-F5344CB8AC3E}">
        <p14:creationId xmlns:p14="http://schemas.microsoft.com/office/powerpoint/2010/main" val="68274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4721415" y="1114103"/>
            <a:ext cx="4392488" cy="4176464"/>
          </a:xfrm>
          <a:prstGeom prst="roundRect">
            <a:avLst/>
          </a:prstGeom>
        </p:spPr>
        <p:style>
          <a:lnRef idx="2">
            <a:schemeClr val="accent3"/>
          </a:lnRef>
          <a:fillRef idx="1">
            <a:schemeClr val="lt1"/>
          </a:fillRef>
          <a:effectRef idx="0">
            <a:schemeClr val="accent3"/>
          </a:effectRef>
          <a:fontRef idx="minor">
            <a:schemeClr val="dk1"/>
          </a:fontRef>
        </p:style>
        <p:txBody>
          <a:bodyPr rtlCol="0" anchor="b"/>
          <a:lstStyle/>
          <a:p>
            <a:pPr algn="ctr"/>
            <a:r>
              <a:rPr lang="fr-FR" smtClean="0"/>
              <a:t>Calcul</a:t>
            </a:r>
            <a:endParaRPr lang="fr-FR"/>
          </a:p>
        </p:txBody>
      </p:sp>
      <p:sp>
        <p:nvSpPr>
          <p:cNvPr id="8" name="Rectangle à coins arrondis 7"/>
          <p:cNvSpPr/>
          <p:nvPr/>
        </p:nvSpPr>
        <p:spPr>
          <a:xfrm>
            <a:off x="251520" y="1124744"/>
            <a:ext cx="4392488" cy="4176464"/>
          </a:xfrm>
          <a:prstGeom prst="roundRect">
            <a:avLst/>
          </a:prstGeom>
        </p:spPr>
        <p:style>
          <a:lnRef idx="2">
            <a:schemeClr val="accent3"/>
          </a:lnRef>
          <a:fillRef idx="1">
            <a:schemeClr val="lt1"/>
          </a:fillRef>
          <a:effectRef idx="0">
            <a:schemeClr val="accent3"/>
          </a:effectRef>
          <a:fontRef idx="minor">
            <a:schemeClr val="dk1"/>
          </a:fontRef>
        </p:style>
        <p:txBody>
          <a:bodyPr rtlCol="0" anchor="b"/>
          <a:lstStyle/>
          <a:p>
            <a:pPr algn="ctr"/>
            <a:r>
              <a:rPr lang="fr-FR" smtClean="0"/>
              <a:t>Partie UI</a:t>
            </a:r>
          </a:p>
          <a:p>
            <a:pPr algn="ctr"/>
            <a:r>
              <a:rPr lang="fr-FR" smtClean="0"/>
              <a:t>Pré-traitement </a:t>
            </a:r>
          </a:p>
          <a:p>
            <a:pPr algn="ctr"/>
            <a:r>
              <a:rPr lang="fr-FR" smtClean="0"/>
              <a:t>Post-traitement</a:t>
            </a:r>
            <a:endParaRPr lang="fr-FR"/>
          </a:p>
        </p:txBody>
      </p:sp>
      <p:sp>
        <p:nvSpPr>
          <p:cNvPr id="2" name="Titre 1"/>
          <p:cNvSpPr>
            <a:spLocks noGrp="1"/>
          </p:cNvSpPr>
          <p:nvPr>
            <p:ph type="title"/>
          </p:nvPr>
        </p:nvSpPr>
        <p:spPr/>
        <p:txBody>
          <a:bodyPr/>
          <a:lstStyle/>
          <a:p>
            <a:r>
              <a:rPr lang="fr-FR" smtClean="0"/>
              <a:t>Fudaa-Crue / Crue</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25</a:t>
            </a:fld>
            <a:endParaRPr lang="fr-BE"/>
          </a:p>
        </p:txBody>
      </p:sp>
      <p:sp>
        <p:nvSpPr>
          <p:cNvPr id="5" name="Rectangle 4"/>
          <p:cNvSpPr/>
          <p:nvPr/>
        </p:nvSpPr>
        <p:spPr>
          <a:xfrm>
            <a:off x="1619672" y="1619508"/>
            <a:ext cx="1656184" cy="260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Fudaa-Crue</a:t>
            </a:r>
            <a:endParaRPr lang="fr-FR"/>
          </a:p>
        </p:txBody>
      </p:sp>
      <p:sp>
        <p:nvSpPr>
          <p:cNvPr id="6" name="Ellipse 5"/>
          <p:cNvSpPr/>
          <p:nvPr/>
        </p:nvSpPr>
        <p:spPr>
          <a:xfrm>
            <a:off x="6231981" y="2636912"/>
            <a:ext cx="1440160" cy="78762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mtClean="0"/>
              <a:t>Crue X</a:t>
            </a:r>
          </a:p>
          <a:p>
            <a:pPr algn="ctr"/>
            <a:r>
              <a:rPr lang="fr-FR" sz="1400" smtClean="0"/>
              <a:t>Crue 9</a:t>
            </a:r>
            <a:endParaRPr lang="fr-FR" sz="1400"/>
          </a:p>
        </p:txBody>
      </p:sp>
      <p:cxnSp>
        <p:nvCxnSpPr>
          <p:cNvPr id="11" name="Connecteur droit avec flèche 10"/>
          <p:cNvCxnSpPr/>
          <p:nvPr/>
        </p:nvCxnSpPr>
        <p:spPr>
          <a:xfrm>
            <a:off x="3563888" y="1844824"/>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563888" y="3068960"/>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019755" y="1619508"/>
            <a:ext cx="1864613" cy="369332"/>
          </a:xfrm>
          <a:prstGeom prst="rect">
            <a:avLst/>
          </a:prstGeom>
          <a:noFill/>
        </p:spPr>
        <p:txBody>
          <a:bodyPr wrap="none" rtlCol="0">
            <a:spAutoFit/>
          </a:bodyPr>
          <a:lstStyle/>
          <a:p>
            <a:r>
              <a:rPr lang="fr-FR" smtClean="0">
                <a:solidFill>
                  <a:schemeClr val="bg1">
                    <a:lumMod val="65000"/>
                  </a:schemeClr>
                </a:solidFill>
              </a:rPr>
              <a:t>Fichiers d’entrée</a:t>
            </a:r>
            <a:endParaRPr lang="fr-FR">
              <a:solidFill>
                <a:schemeClr val="bg1">
                  <a:lumMod val="65000"/>
                </a:schemeClr>
              </a:solidFill>
            </a:endParaRPr>
          </a:p>
        </p:txBody>
      </p:sp>
      <p:sp>
        <p:nvSpPr>
          <p:cNvPr id="17" name="ZoneTexte 16"/>
          <p:cNvSpPr txBox="1"/>
          <p:nvPr/>
        </p:nvSpPr>
        <p:spPr>
          <a:xfrm>
            <a:off x="6019755" y="3964414"/>
            <a:ext cx="1920719" cy="369332"/>
          </a:xfrm>
          <a:prstGeom prst="rect">
            <a:avLst/>
          </a:prstGeom>
          <a:noFill/>
        </p:spPr>
        <p:txBody>
          <a:bodyPr wrap="none" rtlCol="0">
            <a:spAutoFit/>
          </a:bodyPr>
          <a:lstStyle/>
          <a:p>
            <a:r>
              <a:rPr lang="fr-FR" smtClean="0">
                <a:solidFill>
                  <a:schemeClr val="bg1">
                    <a:lumMod val="65000"/>
                  </a:schemeClr>
                </a:solidFill>
              </a:rPr>
              <a:t>Fichiers de sortie</a:t>
            </a:r>
            <a:endParaRPr lang="fr-FR">
              <a:solidFill>
                <a:schemeClr val="bg1">
                  <a:lumMod val="65000"/>
                </a:schemeClr>
              </a:solidFill>
            </a:endParaRPr>
          </a:p>
        </p:txBody>
      </p:sp>
      <p:sp>
        <p:nvSpPr>
          <p:cNvPr id="18" name="Flèche vers le bas 17"/>
          <p:cNvSpPr/>
          <p:nvPr/>
        </p:nvSpPr>
        <p:spPr>
          <a:xfrm>
            <a:off x="6793722" y="2040523"/>
            <a:ext cx="247874" cy="386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6807075" y="3550527"/>
            <a:ext cx="247874" cy="386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707904" y="2708920"/>
            <a:ext cx="1835759" cy="307777"/>
          </a:xfrm>
          <a:prstGeom prst="rect">
            <a:avLst/>
          </a:prstGeom>
          <a:ln w="3175"/>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smtClean="0"/>
              <a:t>Lancement du calcul</a:t>
            </a:r>
            <a:endParaRPr lang="fr-FR" sz="1400"/>
          </a:p>
        </p:txBody>
      </p:sp>
      <p:cxnSp>
        <p:nvCxnSpPr>
          <p:cNvPr id="25" name="Connecteur droit avec flèche 24"/>
          <p:cNvCxnSpPr/>
          <p:nvPr/>
        </p:nvCxnSpPr>
        <p:spPr>
          <a:xfrm>
            <a:off x="3562285" y="4149080"/>
            <a:ext cx="24482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996406" y="3137657"/>
            <a:ext cx="1367682" cy="307777"/>
          </a:xfrm>
          <a:prstGeom prst="rect">
            <a:avLst/>
          </a:prstGeom>
          <a:ln w="3175"/>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400" smtClean="0"/>
              <a:t>Suivi du calcul</a:t>
            </a:r>
            <a:endParaRPr lang="fr-FR" sz="1400"/>
          </a:p>
        </p:txBody>
      </p:sp>
      <p:sp>
        <p:nvSpPr>
          <p:cNvPr id="30" name="ZoneTexte 29"/>
          <p:cNvSpPr txBox="1"/>
          <p:nvPr/>
        </p:nvSpPr>
        <p:spPr>
          <a:xfrm>
            <a:off x="1331640" y="5589240"/>
            <a:ext cx="4301177" cy="646331"/>
          </a:xfrm>
          <a:prstGeom prst="rect">
            <a:avLst/>
          </a:prstGeom>
          <a:noFill/>
        </p:spPr>
        <p:txBody>
          <a:bodyPr wrap="none" rtlCol="0">
            <a:spAutoFit/>
          </a:bodyPr>
          <a:lstStyle/>
          <a:p>
            <a:r>
              <a:rPr lang="fr-FR" smtClean="0"/>
              <a:t>Le cœur de calcul ne « connaît » pas l’UI</a:t>
            </a:r>
          </a:p>
          <a:p>
            <a:endParaRPr lang="fr-FR"/>
          </a:p>
        </p:txBody>
      </p:sp>
    </p:spTree>
    <p:extLst>
      <p:ext uri="{BB962C8B-B14F-4D97-AF65-F5344CB8AC3E}">
        <p14:creationId xmlns:p14="http://schemas.microsoft.com/office/powerpoint/2010/main" val="1757163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Fudaa-Crue / Crue</a:t>
            </a:r>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26</a:t>
            </a:fld>
            <a:endParaRPr lang="fr-BE"/>
          </a:p>
        </p:txBody>
      </p:sp>
      <p:pic>
        <p:nvPicPr>
          <p:cNvPr id="5" name="Image 4"/>
          <p:cNvPicPr>
            <a:picLocks noChangeAspect="1"/>
          </p:cNvPicPr>
          <p:nvPr/>
        </p:nvPicPr>
        <p:blipFill>
          <a:blip r:embed="rId2"/>
          <a:stretch>
            <a:fillRect/>
          </a:stretch>
        </p:blipFill>
        <p:spPr>
          <a:xfrm>
            <a:off x="323528" y="1377132"/>
            <a:ext cx="8619137" cy="5168428"/>
          </a:xfrm>
          <a:prstGeom prst="rect">
            <a:avLst/>
          </a:prstGeom>
        </p:spPr>
      </p:pic>
    </p:spTree>
    <p:extLst>
      <p:ext uri="{BB962C8B-B14F-4D97-AF65-F5344CB8AC3E}">
        <p14:creationId xmlns:p14="http://schemas.microsoft.com/office/powerpoint/2010/main" val="2294521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Fudaa-Crue / Perspectives</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27</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429000"/>
            <a:ext cx="6829425" cy="2095500"/>
          </a:xfrm>
          <a:prstGeom prst="rect">
            <a:avLst/>
          </a:prstGeom>
        </p:spPr>
      </p:pic>
      <p:sp>
        <p:nvSpPr>
          <p:cNvPr id="6" name="Espace réservé du contenu 5"/>
          <p:cNvSpPr>
            <a:spLocks noGrp="1"/>
          </p:cNvSpPr>
          <p:nvPr>
            <p:ph idx="1"/>
          </p:nvPr>
        </p:nvSpPr>
        <p:spPr>
          <a:xfrm>
            <a:off x="457200" y="1811957"/>
            <a:ext cx="8229600" cy="4929411"/>
          </a:xfrm>
        </p:spPr>
        <p:txBody>
          <a:bodyPr/>
          <a:lstStyle/>
          <a:p>
            <a:r>
              <a:rPr lang="fr-FR" smtClean="0"/>
              <a:t>Suivent la logique de l’outil</a:t>
            </a:r>
          </a:p>
        </p:txBody>
      </p:sp>
      <p:sp>
        <p:nvSpPr>
          <p:cNvPr id="7" name="ZoneTexte 6"/>
          <p:cNvSpPr txBox="1"/>
          <p:nvPr/>
        </p:nvSpPr>
        <p:spPr>
          <a:xfrm>
            <a:off x="251520" y="2564904"/>
            <a:ext cx="3613425" cy="307777"/>
          </a:xfrm>
          <a:prstGeom prst="rect">
            <a:avLst/>
          </a:prstGeom>
          <a:noFill/>
          <a:ln>
            <a:solidFill>
              <a:schemeClr val="bg1">
                <a:lumMod val="75000"/>
              </a:schemeClr>
            </a:solidFill>
          </a:ln>
        </p:spPr>
        <p:txBody>
          <a:bodyPr wrap="none" rtlCol="0">
            <a:spAutoFit/>
          </a:bodyPr>
          <a:lstStyle/>
          <a:p>
            <a:pPr marL="0" lvl="1"/>
            <a:r>
              <a:rPr lang="fr-FR" sz="1400"/>
              <a:t>Etude/Modélisation: préparation de </a:t>
            </a:r>
            <a:r>
              <a:rPr lang="fr-FR" sz="1400" smtClean="0"/>
              <a:t>l’étude</a:t>
            </a:r>
            <a:endParaRPr lang="fr-FR" sz="1400"/>
          </a:p>
        </p:txBody>
      </p:sp>
      <p:sp>
        <p:nvSpPr>
          <p:cNvPr id="8" name="ZoneTexte 7"/>
          <p:cNvSpPr txBox="1"/>
          <p:nvPr/>
        </p:nvSpPr>
        <p:spPr>
          <a:xfrm>
            <a:off x="4211960" y="3028189"/>
            <a:ext cx="3461204" cy="307777"/>
          </a:xfrm>
          <a:prstGeom prst="rect">
            <a:avLst/>
          </a:prstGeom>
          <a:noFill/>
          <a:ln>
            <a:solidFill>
              <a:schemeClr val="bg1">
                <a:lumMod val="75000"/>
              </a:schemeClr>
            </a:solidFill>
          </a:ln>
        </p:spPr>
        <p:txBody>
          <a:bodyPr wrap="none" rtlCol="0">
            <a:spAutoFit/>
          </a:bodyPr>
          <a:lstStyle/>
          <a:p>
            <a:pPr marL="0" lvl="1"/>
            <a:r>
              <a:rPr lang="fr-FR" sz="1400"/>
              <a:t>Compte-rendu/Rapports: </a:t>
            </a:r>
            <a:r>
              <a:rPr lang="fr-FR" sz="1400" smtClean="0"/>
              <a:t>post-traitement</a:t>
            </a:r>
            <a:endParaRPr lang="fr-FR" sz="1400"/>
          </a:p>
        </p:txBody>
      </p:sp>
      <p:cxnSp>
        <p:nvCxnSpPr>
          <p:cNvPr id="10" name="Connecteur droit avec flèche 9"/>
          <p:cNvCxnSpPr>
            <a:stCxn id="7" idx="2"/>
          </p:cNvCxnSpPr>
          <p:nvPr/>
        </p:nvCxnSpPr>
        <p:spPr>
          <a:xfrm flipH="1">
            <a:off x="1835696" y="2872681"/>
            <a:ext cx="222537" cy="84435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a:stCxn id="7" idx="2"/>
          </p:cNvCxnSpPr>
          <p:nvPr/>
        </p:nvCxnSpPr>
        <p:spPr>
          <a:xfrm>
            <a:off x="2058233" y="2872681"/>
            <a:ext cx="281519" cy="84435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Connecteur droit avec flèche 12"/>
          <p:cNvCxnSpPr>
            <a:stCxn id="8" idx="1"/>
          </p:cNvCxnSpPr>
          <p:nvPr/>
        </p:nvCxnSpPr>
        <p:spPr>
          <a:xfrm flipH="1">
            <a:off x="3290798" y="3182078"/>
            <a:ext cx="921162" cy="6434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Connecteur droit avec flèche 13"/>
          <p:cNvCxnSpPr>
            <a:stCxn id="8" idx="1"/>
          </p:cNvCxnSpPr>
          <p:nvPr/>
        </p:nvCxnSpPr>
        <p:spPr>
          <a:xfrm flipH="1">
            <a:off x="3794854" y="3182078"/>
            <a:ext cx="417106" cy="6434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134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Fudaa-Crue et Fudaa</a:t>
            </a:r>
            <a:endParaRPr lang="fr-FR"/>
          </a:p>
        </p:txBody>
      </p:sp>
      <p:sp>
        <p:nvSpPr>
          <p:cNvPr id="3" name="Espace réservé du contenu 2"/>
          <p:cNvSpPr>
            <a:spLocks noGrp="1"/>
          </p:cNvSpPr>
          <p:nvPr>
            <p:ph idx="1"/>
          </p:nvPr>
        </p:nvSpPr>
        <p:spPr/>
        <p:txBody>
          <a:bodyPr/>
          <a:lstStyle/>
          <a:p>
            <a:r>
              <a:rPr lang="fr-FR" smtClean="0"/>
              <a:t>Maven</a:t>
            </a:r>
          </a:p>
          <a:p>
            <a:r>
              <a:rPr lang="fr-FR" smtClean="0"/>
              <a:t>Netbeans RCP</a:t>
            </a:r>
          </a:p>
          <a:p>
            <a:pPr lvl="1"/>
            <a:r>
              <a:rPr lang="fr-FR" smtClean="0"/>
              <a:t>Répondre aux besoin de dockings détachables</a:t>
            </a:r>
          </a:p>
          <a:p>
            <a:pPr lvl="1"/>
            <a:r>
              <a:rPr lang="fr-FR" smtClean="0"/>
              <a:t>Notion de services</a:t>
            </a:r>
          </a:p>
          <a:p>
            <a:pPr lvl="1"/>
            <a:endParaRPr lang="fr-FR"/>
          </a:p>
          <a:p>
            <a:r>
              <a:rPr lang="fr-FR" smtClean="0"/>
              <a:t>Nouvelles librairies utilisées</a:t>
            </a:r>
          </a:p>
          <a:p>
            <a:pPr lvl="1"/>
            <a:r>
              <a:rPr lang="fr-FR" smtClean="0"/>
              <a:t>JXPath (comparaison)</a:t>
            </a:r>
          </a:p>
          <a:p>
            <a:pPr lvl="1"/>
            <a:r>
              <a:rPr lang="fr-FR" smtClean="0"/>
              <a:t>JGraph ( layout d’un réseau)</a:t>
            </a:r>
          </a:p>
          <a:p>
            <a:pPr lvl="1"/>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28</a:t>
            </a:fld>
            <a:endParaRPr lang="fr-BE"/>
          </a:p>
        </p:txBody>
      </p:sp>
    </p:spTree>
    <p:extLst>
      <p:ext uri="{BB962C8B-B14F-4D97-AF65-F5344CB8AC3E}">
        <p14:creationId xmlns:p14="http://schemas.microsoft.com/office/powerpoint/2010/main" val="402121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Génie logiciel</a:t>
            </a:r>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29</a:t>
            </a:fld>
            <a:endParaRPr lang="fr-BE"/>
          </a:p>
        </p:txBody>
      </p:sp>
    </p:spTree>
    <p:extLst>
      <p:ext uri="{BB962C8B-B14F-4D97-AF65-F5344CB8AC3E}">
        <p14:creationId xmlns:p14="http://schemas.microsoft.com/office/powerpoint/2010/main" val="177915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Matériel</a:t>
            </a:r>
            <a:endParaRPr lang="fr-FR" dirty="0"/>
          </a:p>
        </p:txBody>
      </p:sp>
      <p:sp>
        <p:nvSpPr>
          <p:cNvPr id="3" name="Espace réservé du contenu 2"/>
          <p:cNvSpPr>
            <a:spLocks noGrp="1"/>
          </p:cNvSpPr>
          <p:nvPr>
            <p:ph idx="1"/>
          </p:nvPr>
        </p:nvSpPr>
        <p:spPr/>
        <p:txBody>
          <a:bodyPr/>
          <a:lstStyle/>
          <a:p>
            <a:r>
              <a:rPr lang="fr-FR" dirty="0" smtClean="0"/>
              <a:t>PC</a:t>
            </a:r>
            <a:r>
              <a:rPr lang="fr-FR" baseline="0" dirty="0" smtClean="0"/>
              <a:t> de développement avec </a:t>
            </a:r>
            <a:r>
              <a:rPr lang="fr-FR" baseline="0" smtClean="0"/>
              <a:t>environnement Java/Maven installé</a:t>
            </a:r>
          </a:p>
          <a:p>
            <a:r>
              <a:rPr lang="fr-FR" smtClean="0"/>
              <a:t>Projet Fudaa-Crue installé sur Netbeans</a:t>
            </a:r>
            <a:endParaRPr lang="fr-FR" baseline="0"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3</a:t>
            </a:fld>
            <a:endParaRPr lang="fr-BE"/>
          </a:p>
        </p:txBody>
      </p:sp>
    </p:spTree>
    <p:extLst>
      <p:ext uri="{BB962C8B-B14F-4D97-AF65-F5344CB8AC3E}">
        <p14:creationId xmlns:p14="http://schemas.microsoft.com/office/powerpoint/2010/main" val="281389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Outils nécessaires</a:t>
            </a:r>
            <a:endParaRPr lang="fr-FR"/>
          </a:p>
        </p:txBody>
      </p:sp>
      <p:sp>
        <p:nvSpPr>
          <p:cNvPr id="6" name="Espace réservé du contenu 5"/>
          <p:cNvSpPr>
            <a:spLocks noGrp="1"/>
          </p:cNvSpPr>
          <p:nvPr>
            <p:ph idx="1"/>
          </p:nvPr>
        </p:nvSpPr>
        <p:spPr/>
        <p:txBody>
          <a:bodyPr>
            <a:normAutofit lnSpcReduction="10000"/>
          </a:bodyPr>
          <a:lstStyle/>
          <a:p>
            <a:r>
              <a:rPr lang="fr-FR"/>
              <a:t>Gestionnaire de sources</a:t>
            </a:r>
          </a:p>
          <a:p>
            <a:r>
              <a:rPr lang="fr-FR"/>
              <a:t>Outil de build</a:t>
            </a:r>
          </a:p>
          <a:p>
            <a:r>
              <a:rPr lang="fr-FR"/>
              <a:t>Outil de test unitaires / intégration</a:t>
            </a:r>
          </a:p>
          <a:p>
            <a:r>
              <a:rPr lang="fr-FR"/>
              <a:t>Serveur d’intégration</a:t>
            </a:r>
          </a:p>
          <a:p>
            <a:r>
              <a:rPr lang="fr-FR"/>
              <a:t>Gestionnaire de demandes</a:t>
            </a:r>
          </a:p>
          <a:p>
            <a:r>
              <a:rPr lang="fr-FR"/>
              <a:t>Outil de documentation</a:t>
            </a:r>
          </a:p>
          <a:p>
            <a:r>
              <a:rPr lang="fr-FR"/>
              <a:t>Outil de contrôle de la qualité</a:t>
            </a:r>
          </a:p>
          <a:p>
            <a:r>
              <a:rPr lang="fr-FR"/>
              <a:t>Gestion de projet ( agilité)</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30</a:t>
            </a:fld>
            <a:endParaRPr lang="fr-BE"/>
          </a:p>
        </p:txBody>
      </p:sp>
    </p:spTree>
    <p:extLst>
      <p:ext uri="{BB962C8B-B14F-4D97-AF65-F5344CB8AC3E}">
        <p14:creationId xmlns:p14="http://schemas.microsoft.com/office/powerpoint/2010/main" val="3423284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kern="1200" dirty="0" smtClean="0">
                <a:solidFill>
                  <a:schemeClr val="tx2"/>
                </a:solidFill>
                <a:effectLst>
                  <a:outerShdw blurRad="63500" dist="38100" dir="5400000" algn="t" rotWithShape="0">
                    <a:srgbClr val="000000">
                      <a:alpha val="25000"/>
                    </a:srgbClr>
                  </a:outerShdw>
                </a:effectLst>
                <a:latin typeface="+mn-lt"/>
                <a:ea typeface="+mj-ea"/>
                <a:cs typeface="+mj-cs"/>
              </a:rPr>
              <a:t>Solutions</a:t>
            </a:r>
            <a:r>
              <a:rPr lang="fr-FR" sz="4000" kern="1200" baseline="0" dirty="0" smtClean="0">
                <a:solidFill>
                  <a:schemeClr val="tx2"/>
                </a:solidFill>
                <a:effectLst>
                  <a:outerShdw blurRad="63500" dist="38100" dir="5400000" algn="t" rotWithShape="0">
                    <a:srgbClr val="000000">
                      <a:alpha val="25000"/>
                    </a:srgbClr>
                  </a:outerShdw>
                </a:effectLst>
                <a:latin typeface="+mn-lt"/>
                <a:ea typeface="+mj-ea"/>
                <a:cs typeface="+mj-cs"/>
              </a:rPr>
              <a:t> utilisées pour Fudaa</a:t>
            </a:r>
            <a:endParaRPr lang="fr-FR" dirty="0"/>
          </a:p>
        </p:txBody>
      </p:sp>
      <p:sp>
        <p:nvSpPr>
          <p:cNvPr id="3" name="Espace réservé du contenu 2"/>
          <p:cNvSpPr>
            <a:spLocks noGrp="1"/>
          </p:cNvSpPr>
          <p:nvPr>
            <p:ph idx="1"/>
          </p:nvPr>
        </p:nvSpPr>
        <p:spPr/>
        <p:txBody>
          <a:bodyPr>
            <a:normAutofit fontScale="92500" lnSpcReduction="10000"/>
          </a:bodyPr>
          <a:lstStyle/>
          <a:p>
            <a:r>
              <a:rPr lang="fr-FR" smtClean="0"/>
              <a:t>Gestionnaire de demandes/documentation</a:t>
            </a:r>
          </a:p>
          <a:p>
            <a:pPr lvl="1"/>
            <a:r>
              <a:rPr lang="fr-FR" smtClean="0"/>
              <a:t>JIRA </a:t>
            </a:r>
            <a:r>
              <a:rPr lang="fr-FR" dirty="0" err="1"/>
              <a:t>OnDemand</a:t>
            </a:r>
            <a:r>
              <a:rPr lang="fr-FR" dirty="0"/>
              <a:t> pour le gestionnaire de demandes et Wiki ( </a:t>
            </a:r>
            <a:r>
              <a:rPr lang="fr-FR"/>
              <a:t>confluence</a:t>
            </a:r>
            <a:r>
              <a:rPr lang="fr-FR" smtClean="0"/>
              <a:t>)</a:t>
            </a:r>
          </a:p>
          <a:p>
            <a:r>
              <a:rPr lang="fr-FR" smtClean="0"/>
              <a:t>Gestion de projet</a:t>
            </a:r>
          </a:p>
          <a:p>
            <a:pPr lvl="1"/>
            <a:r>
              <a:rPr lang="fr-FR" smtClean="0"/>
              <a:t>Greenhopper avec Jira OnDemand</a:t>
            </a:r>
          </a:p>
          <a:p>
            <a:r>
              <a:rPr lang="fr-FR"/>
              <a:t>Gestionnaire de source</a:t>
            </a:r>
          </a:p>
          <a:p>
            <a:pPr lvl="1"/>
            <a:r>
              <a:rPr lang="fr-FR"/>
              <a:t>Sourceforge : Gestionnaire de sources et partage des </a:t>
            </a:r>
            <a:r>
              <a:rPr lang="fr-FR" smtClean="0"/>
              <a:t>livrables</a:t>
            </a:r>
            <a:endParaRPr lang="fr-FR" dirty="0"/>
          </a:p>
          <a:p>
            <a:r>
              <a:rPr lang="fr-FR" smtClean="0"/>
              <a:t>Outil de buid: Maven</a:t>
            </a:r>
          </a:p>
          <a:p>
            <a:pPr lvl="1"/>
            <a:r>
              <a:rPr lang="fr-FR" smtClean="0"/>
              <a:t>Dépots </a:t>
            </a:r>
            <a:r>
              <a:rPr lang="fr-FR" dirty="0" err="1" smtClean="0"/>
              <a:t>Maven</a:t>
            </a:r>
            <a:r>
              <a:rPr lang="fr-FR" dirty="0" smtClean="0"/>
              <a:t>: service hébergé par le CETMEF</a:t>
            </a:r>
          </a:p>
          <a:p>
            <a:r>
              <a:rPr lang="fr-FR" dirty="0" smtClean="0"/>
              <a:t>Serveur </a:t>
            </a:r>
            <a:r>
              <a:rPr lang="fr-FR"/>
              <a:t>d’intégration </a:t>
            </a:r>
            <a:endParaRPr lang="fr-FR" smtClean="0"/>
          </a:p>
          <a:p>
            <a:pPr lvl="1"/>
            <a:r>
              <a:rPr lang="fr-FR" smtClean="0"/>
              <a:t>En </a:t>
            </a:r>
            <a:r>
              <a:rPr lang="fr-FR" dirty="0" smtClean="0"/>
              <a:t>test </a:t>
            </a:r>
            <a:r>
              <a:rPr lang="fr-FR" smtClean="0"/>
              <a:t>chez Cloudbees</a:t>
            </a:r>
            <a:endParaRPr lang="fr-FR" dirty="0" smtClean="0"/>
          </a:p>
          <a:p>
            <a:r>
              <a:rPr lang="fr-FR" dirty="0" smtClean="0"/>
              <a:t>Contrôle </a:t>
            </a:r>
            <a:r>
              <a:rPr lang="fr-FR" smtClean="0"/>
              <a:t>qualité </a:t>
            </a:r>
          </a:p>
          <a:p>
            <a:pPr lvl="1"/>
            <a:r>
              <a:rPr lang="fr-FR" smtClean="0"/>
              <a:t>Sonar</a:t>
            </a:r>
            <a:r>
              <a:rPr lang="fr-FR" dirty="0" smtClean="0"/>
              <a:t>: sans</a:t>
            </a:r>
          </a:p>
          <a:p>
            <a:pPr marL="857250" lvl="1" indent="-45720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31</a:t>
            </a:fld>
            <a:endParaRPr lang="fr-BE"/>
          </a:p>
        </p:txBody>
      </p:sp>
    </p:spTree>
    <p:extLst>
      <p:ext uri="{BB962C8B-B14F-4D97-AF65-F5344CB8AC3E}">
        <p14:creationId xmlns:p14="http://schemas.microsoft.com/office/powerpoint/2010/main" val="823118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kern="1200" dirty="0" smtClean="0">
                <a:solidFill>
                  <a:schemeClr val="tx2"/>
                </a:solidFill>
                <a:effectLst/>
                <a:latin typeface="+mn-lt"/>
                <a:ea typeface="+mj-ea"/>
                <a:cs typeface="+mj-cs"/>
              </a:rPr>
              <a:t>Pratique: JIRA /Confluence</a:t>
            </a:r>
            <a:endParaRPr lang="fr-FR" dirty="0"/>
          </a:p>
        </p:txBody>
      </p:sp>
      <p:sp>
        <p:nvSpPr>
          <p:cNvPr id="3" name="Espace réservé du contenu 2"/>
          <p:cNvSpPr>
            <a:spLocks noGrp="1"/>
          </p:cNvSpPr>
          <p:nvPr>
            <p:ph idx="1"/>
          </p:nvPr>
        </p:nvSpPr>
        <p:spPr/>
        <p:txBody>
          <a:bodyPr/>
          <a:lstStyle/>
          <a:p>
            <a:pPr lvl="0"/>
            <a:r>
              <a:rPr lang="fr-FR" dirty="0"/>
              <a:t>Utilisation de JIRA</a:t>
            </a:r>
          </a:p>
          <a:p>
            <a:pPr lvl="0"/>
            <a:r>
              <a:rPr lang="fr-FR" dirty="0"/>
              <a:t>Différents type de demandes</a:t>
            </a:r>
          </a:p>
          <a:p>
            <a:pPr lvl="0"/>
            <a:r>
              <a:rPr lang="fr-FR" dirty="0" err="1"/>
              <a:t>Workflow</a:t>
            </a:r>
            <a:r>
              <a:rPr lang="fr-FR" dirty="0"/>
              <a:t> des demandes</a:t>
            </a:r>
          </a:p>
          <a:p>
            <a:pPr lvl="0"/>
            <a:r>
              <a:rPr lang="fr-FR" dirty="0"/>
              <a:t>Gestion des </a:t>
            </a:r>
            <a:r>
              <a:rPr lang="fr-FR" dirty="0" smtClean="0"/>
              <a:t>versions</a:t>
            </a:r>
          </a:p>
          <a:p>
            <a:pPr lvl="0"/>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32</a:t>
            </a:fld>
            <a:endParaRPr lang="fr-BE"/>
          </a:p>
        </p:txBody>
      </p:sp>
    </p:spTree>
    <p:extLst>
      <p:ext uri="{BB962C8B-B14F-4D97-AF65-F5344CB8AC3E}">
        <p14:creationId xmlns:p14="http://schemas.microsoft.com/office/powerpoint/2010/main" val="376404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 demandes</a:t>
            </a:r>
            <a:endParaRPr lang="fr-FR" dirty="0"/>
          </a:p>
        </p:txBody>
      </p:sp>
      <p:sp>
        <p:nvSpPr>
          <p:cNvPr id="3" name="Espace réservé du contenu 2"/>
          <p:cNvSpPr>
            <a:spLocks noGrp="1"/>
          </p:cNvSpPr>
          <p:nvPr>
            <p:ph idx="1"/>
          </p:nvPr>
        </p:nvSpPr>
        <p:spPr/>
        <p:txBody>
          <a:bodyPr/>
          <a:lstStyle/>
          <a:p>
            <a:r>
              <a:rPr lang="fr-FR" dirty="0" smtClean="0"/>
              <a:t>Bug</a:t>
            </a:r>
          </a:p>
          <a:p>
            <a:r>
              <a:rPr lang="fr-FR" dirty="0" smtClean="0"/>
              <a:t>New </a:t>
            </a:r>
            <a:r>
              <a:rPr lang="fr-FR" dirty="0" err="1" smtClean="0"/>
              <a:t>Feature</a:t>
            </a:r>
            <a:r>
              <a:rPr lang="fr-FR" dirty="0" smtClean="0"/>
              <a:t>: amélioration</a:t>
            </a:r>
          </a:p>
          <a:p>
            <a:r>
              <a:rPr lang="fr-FR" dirty="0" err="1" smtClean="0"/>
              <a:t>Task</a:t>
            </a:r>
            <a:r>
              <a:rPr lang="fr-FR" dirty="0" smtClean="0"/>
              <a:t>: </a:t>
            </a:r>
            <a:r>
              <a:rPr lang="fr-FR" dirty="0" err="1" smtClean="0"/>
              <a:t>refactoring</a:t>
            </a:r>
            <a:r>
              <a:rPr lang="fr-FR" dirty="0" smtClean="0"/>
              <a:t> par exemple</a:t>
            </a:r>
          </a:p>
          <a:p>
            <a:r>
              <a:rPr lang="fr-FR" dirty="0" smtClean="0"/>
              <a:t>Epic: « grande fonctionnalité » non découpée</a:t>
            </a:r>
          </a:p>
          <a:p>
            <a:pPr lvl="1"/>
            <a:r>
              <a:rPr lang="fr-FR" dirty="0" smtClean="0"/>
              <a:t>Doit être découpée en </a:t>
            </a:r>
          </a:p>
          <a:p>
            <a:r>
              <a:rPr lang="fr-FR" dirty="0" smtClean="0"/>
              <a:t>Story: « fonctionnalité »</a:t>
            </a:r>
          </a:p>
          <a:p>
            <a:pPr lvl="1"/>
            <a:r>
              <a:rPr lang="fr-FR" dirty="0" smtClean="0"/>
              <a:t>En tant qu’utilisateur de Fudaa, je vous pouvoir ouvrir un projet hydraulique 1D.</a:t>
            </a:r>
          </a:p>
          <a:p>
            <a:pPr lvl="1"/>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33</a:t>
            </a:fld>
            <a:endParaRPr lang="fr-BE"/>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16832"/>
            <a:ext cx="24479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26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Epic</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34</a:t>
            </a:fld>
            <a:endParaRPr lang="fr-BE"/>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723856" cy="4876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709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Worklow</a:t>
            </a:r>
            <a:r>
              <a:rPr lang="fr-FR" dirty="0" smtClean="0"/>
              <a:t> des demandes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35</a:t>
            </a:fld>
            <a:endParaRPr lang="fr-B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439" y="1844824"/>
            <a:ext cx="56007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H="1">
            <a:off x="4932040" y="2456892"/>
            <a:ext cx="216024" cy="7560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5040052" y="1988840"/>
            <a:ext cx="2268252" cy="4680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Utilisateur / Testeur</a:t>
            </a:r>
          </a:p>
          <a:p>
            <a:pPr algn="ctr"/>
            <a:r>
              <a:rPr lang="fr-FR" sz="1400" dirty="0" smtClean="0"/>
              <a:t>Valide la correction</a:t>
            </a:r>
            <a:endParaRPr lang="fr-FR" dirty="0"/>
          </a:p>
        </p:txBody>
      </p:sp>
      <p:cxnSp>
        <p:nvCxnSpPr>
          <p:cNvPr id="13" name="Connecteur droit avec flèche 12"/>
          <p:cNvCxnSpPr/>
          <p:nvPr/>
        </p:nvCxnSpPr>
        <p:spPr>
          <a:xfrm flipH="1">
            <a:off x="3923928" y="2222866"/>
            <a:ext cx="1116124" cy="2340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566651" y="4209541"/>
            <a:ext cx="1944216" cy="46805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Développeur</a:t>
            </a:r>
            <a:endParaRPr lang="fr-FR" dirty="0"/>
          </a:p>
        </p:txBody>
      </p:sp>
      <p:cxnSp>
        <p:nvCxnSpPr>
          <p:cNvPr id="17" name="Connecteur droit avec flèche 16"/>
          <p:cNvCxnSpPr/>
          <p:nvPr/>
        </p:nvCxnSpPr>
        <p:spPr>
          <a:xfrm flipV="1">
            <a:off x="1259632" y="2456893"/>
            <a:ext cx="1944216" cy="175264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Connecteur droit avec flèche 19"/>
          <p:cNvCxnSpPr/>
          <p:nvPr/>
        </p:nvCxnSpPr>
        <p:spPr>
          <a:xfrm flipV="1">
            <a:off x="1691680" y="3789040"/>
            <a:ext cx="432048" cy="42050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7" name="Connecteur droit avec flèche 26"/>
          <p:cNvCxnSpPr/>
          <p:nvPr/>
        </p:nvCxnSpPr>
        <p:spPr>
          <a:xfrm flipH="1">
            <a:off x="5508104" y="2463786"/>
            <a:ext cx="288032" cy="13252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Connecteur droit avec flèche 28"/>
          <p:cNvCxnSpPr>
            <a:stCxn id="16" idx="3"/>
          </p:cNvCxnSpPr>
          <p:nvPr/>
        </p:nvCxnSpPr>
        <p:spPr>
          <a:xfrm>
            <a:off x="2510867" y="4443567"/>
            <a:ext cx="1053021"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853521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effectLst/>
              </a:rPr>
              <a:t>Gestion </a:t>
            </a:r>
            <a:r>
              <a:rPr lang="fr-FR" dirty="0">
                <a:effectLst/>
              </a:rPr>
              <a:t>de configuration</a:t>
            </a:r>
            <a:endParaRPr lang="fr-FR" dirty="0"/>
          </a:p>
        </p:txBody>
      </p:sp>
      <p:sp>
        <p:nvSpPr>
          <p:cNvPr id="3" name="Espace réservé du contenu 2"/>
          <p:cNvSpPr>
            <a:spLocks noGrp="1"/>
          </p:cNvSpPr>
          <p:nvPr>
            <p:ph idx="1"/>
          </p:nvPr>
        </p:nvSpPr>
        <p:spPr/>
        <p:txBody>
          <a:bodyPr/>
          <a:lstStyle/>
          <a:p>
            <a:r>
              <a:rPr lang="fr-FR" b="1" dirty="0"/>
              <a:t>Objectif : </a:t>
            </a:r>
            <a:r>
              <a:rPr lang="fr-FR" dirty="0" smtClean="0"/>
              <a:t>Gestionnaire </a:t>
            </a:r>
            <a:r>
              <a:rPr lang="fr-FR" dirty="0"/>
              <a:t>de source</a:t>
            </a:r>
          </a:p>
          <a:p>
            <a:pPr lvl="0"/>
            <a:r>
              <a:rPr lang="fr-FR" dirty="0"/>
              <a:t>Notion de </a:t>
            </a:r>
            <a:r>
              <a:rPr lang="fr-FR" dirty="0" err="1" smtClean="0"/>
              <a:t>Trunk</a:t>
            </a:r>
            <a:r>
              <a:rPr lang="fr-FR" dirty="0" smtClean="0"/>
              <a:t>, branches, tags</a:t>
            </a:r>
            <a:endParaRPr lang="fr-FR" dirty="0"/>
          </a:p>
          <a:p>
            <a:pPr lvl="0"/>
            <a:r>
              <a:rPr lang="fr-FR" smtClean="0"/>
              <a:t>Création </a:t>
            </a:r>
            <a:r>
              <a:rPr lang="fr-FR" dirty="0"/>
              <a:t>d’un tag dans le gestionnaire de </a:t>
            </a:r>
            <a:r>
              <a:rPr lang="fr-FR" dirty="0" smtClean="0"/>
              <a:t>source</a:t>
            </a:r>
          </a:p>
          <a:p>
            <a:pPr lvl="0"/>
            <a:r>
              <a:rPr lang="fr-FR" dirty="0" smtClean="0"/>
              <a:t>Les outils</a:t>
            </a:r>
          </a:p>
          <a:p>
            <a:pPr lvl="1"/>
            <a:r>
              <a:rPr lang="fr-FR" dirty="0" smtClean="0"/>
              <a:t>Ligne de commandes</a:t>
            </a:r>
          </a:p>
          <a:p>
            <a:pPr lvl="1"/>
            <a:r>
              <a:rPr lang="fr-FR" dirty="0" err="1" smtClean="0"/>
              <a:t>Tortoise</a:t>
            </a:r>
            <a:r>
              <a:rPr lang="fr-FR" dirty="0" smtClean="0"/>
              <a:t> SVN</a:t>
            </a:r>
          </a:p>
          <a:p>
            <a:pPr lvl="1"/>
            <a:r>
              <a:rPr lang="fr-FR" dirty="0" smtClean="0"/>
              <a:t>Les IDE</a:t>
            </a:r>
          </a:p>
          <a:p>
            <a:pPr lvl="0"/>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36</a:t>
            </a:fld>
            <a:endParaRPr lang="fr-BE"/>
          </a:p>
        </p:txBody>
      </p:sp>
    </p:spTree>
    <p:extLst>
      <p:ext uri="{BB962C8B-B14F-4D97-AF65-F5344CB8AC3E}">
        <p14:creationId xmlns:p14="http://schemas.microsoft.com/office/powerpoint/2010/main" val="58473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89040"/>
            <a:ext cx="5634013" cy="247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err="1" smtClean="0"/>
              <a:t>Trunk</a:t>
            </a:r>
            <a:r>
              <a:rPr lang="fr-FR" dirty="0" smtClean="0"/>
              <a:t>/Branche/Tag</a:t>
            </a:r>
            <a:endParaRPr lang="fr-FR" dirty="0"/>
          </a:p>
        </p:txBody>
      </p:sp>
      <p:sp>
        <p:nvSpPr>
          <p:cNvPr id="3" name="Espace réservé du contenu 2"/>
          <p:cNvSpPr>
            <a:spLocks noGrp="1"/>
          </p:cNvSpPr>
          <p:nvPr>
            <p:ph idx="1"/>
          </p:nvPr>
        </p:nvSpPr>
        <p:spPr/>
        <p:txBody>
          <a:bodyPr/>
          <a:lstStyle/>
          <a:p>
            <a:r>
              <a:rPr lang="fr-FR" dirty="0" err="1" smtClean="0"/>
              <a:t>Trunk</a:t>
            </a:r>
            <a:r>
              <a:rPr lang="fr-FR" dirty="0" smtClean="0"/>
              <a:t> = ligne de vie du projet</a:t>
            </a:r>
          </a:p>
          <a:p>
            <a:pPr lvl="1"/>
            <a:r>
              <a:rPr lang="fr-FR" dirty="0" smtClean="0"/>
              <a:t>La version la plus récente du projet</a:t>
            </a:r>
          </a:p>
          <a:p>
            <a:r>
              <a:rPr lang="fr-FR" dirty="0" smtClean="0"/>
              <a:t>Tag ( label) = Etat du projet figé</a:t>
            </a:r>
          </a:p>
          <a:p>
            <a:pPr lvl="1"/>
            <a:r>
              <a:rPr lang="fr-FR" dirty="0" smtClean="0"/>
              <a:t>Ne doivent pas être modifiés</a:t>
            </a:r>
          </a:p>
          <a:p>
            <a:r>
              <a:rPr lang="fr-FR" dirty="0" smtClean="0"/>
              <a:t>Branches: versions maintenues du projet</a:t>
            </a:r>
          </a:p>
          <a:p>
            <a:pPr lvl="1"/>
            <a:r>
              <a:rPr lang="fr-FR" dirty="0" smtClean="0"/>
              <a:t>Partent de tags</a:t>
            </a:r>
          </a:p>
          <a:p>
            <a:endParaRPr lang="fr-FR" dirty="0"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37</a:t>
            </a:fld>
            <a:endParaRPr lang="fr-BE"/>
          </a:p>
        </p:txBody>
      </p:sp>
    </p:spTree>
    <p:extLst>
      <p:ext uri="{BB962C8B-B14F-4D97-AF65-F5344CB8AC3E}">
        <p14:creationId xmlns:p14="http://schemas.microsoft.com/office/powerpoint/2010/main" val="69180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Développement des évolutions sur </a:t>
            </a:r>
            <a:r>
              <a:rPr lang="fr-FR" dirty="0" err="1" smtClean="0"/>
              <a:t>Trunk</a:t>
            </a:r>
            <a:endParaRPr lang="fr-FR" dirty="0" smtClean="0"/>
          </a:p>
          <a:p>
            <a:r>
              <a:rPr lang="fr-FR" dirty="0" smtClean="0"/>
              <a:t>Correctifs sur la branches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38</a:t>
            </a:fld>
            <a:endParaRPr lang="fr-B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12" y="3830715"/>
            <a:ext cx="8652867" cy="244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097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Règles de </a:t>
            </a:r>
            <a:r>
              <a:rPr lang="fr-FR" dirty="0" err="1" smtClean="0"/>
              <a:t>nommmage</a:t>
            </a:r>
            <a:endParaRPr lang="fr-FR" dirty="0"/>
          </a:p>
        </p:txBody>
      </p:sp>
      <p:sp>
        <p:nvSpPr>
          <p:cNvPr id="3" name="Espace réservé du contenu 2"/>
          <p:cNvSpPr>
            <a:spLocks noGrp="1"/>
          </p:cNvSpPr>
          <p:nvPr>
            <p:ph idx="1"/>
          </p:nvPr>
        </p:nvSpPr>
        <p:spPr/>
        <p:txBody>
          <a:bodyPr/>
          <a:lstStyle/>
          <a:p>
            <a:r>
              <a:rPr lang="fr-FR" dirty="0" smtClean="0"/>
              <a:t>Règle de nommage </a:t>
            </a:r>
          </a:p>
          <a:p>
            <a:endParaRPr lang="fr-FR" dirty="0"/>
          </a:p>
          <a:p>
            <a:endParaRPr lang="fr-FR" dirty="0" smtClean="0"/>
          </a:p>
          <a:p>
            <a:pPr lvl="1"/>
            <a:r>
              <a:rPr lang="fr-FR" dirty="0" smtClean="0"/>
              <a:t>Fudaa-</a:t>
            </a:r>
            <a:r>
              <a:rPr lang="fr-FR" dirty="0" err="1" smtClean="0"/>
              <a:t>framework</a:t>
            </a:r>
            <a:r>
              <a:rPr lang="fr-FR" dirty="0"/>
              <a:t>	</a:t>
            </a:r>
            <a:r>
              <a:rPr lang="fr-FR" dirty="0" smtClean="0"/>
              <a:t>	</a:t>
            </a:r>
            <a:r>
              <a:rPr lang="fr-FR" i="1" dirty="0" err="1" smtClean="0"/>
              <a:t>fudaa</a:t>
            </a:r>
            <a:r>
              <a:rPr lang="fr-FR" i="1" dirty="0" smtClean="0"/>
              <a:t>&gt;tags&gt; </a:t>
            </a:r>
            <a:r>
              <a:rPr lang="fr-FR" i="1" dirty="0" err="1" smtClean="0"/>
              <a:t>framework</a:t>
            </a:r>
            <a:endParaRPr lang="fr-FR" i="1" dirty="0" smtClean="0"/>
          </a:p>
          <a:p>
            <a:pPr lvl="1"/>
            <a:r>
              <a:rPr lang="fr-FR" dirty="0" smtClean="0"/>
              <a:t>Fudaa-Business 		</a:t>
            </a:r>
            <a:r>
              <a:rPr lang="fr-FR" i="1" dirty="0" err="1" smtClean="0"/>
              <a:t>fudaa</a:t>
            </a:r>
            <a:r>
              <a:rPr lang="fr-FR" i="1" dirty="0" smtClean="0"/>
              <a:t>&gt;tags</a:t>
            </a:r>
            <a:r>
              <a:rPr lang="fr-FR" i="1" dirty="0"/>
              <a:t>&gt; </a:t>
            </a:r>
            <a:r>
              <a:rPr lang="fr-FR" i="1" dirty="0" smtClean="0"/>
              <a:t>business</a:t>
            </a:r>
            <a:endParaRPr lang="fr-FR" i="1" dirty="0"/>
          </a:p>
          <a:p>
            <a:pPr lvl="1"/>
            <a:r>
              <a:rPr lang="fr-FR" dirty="0" smtClean="0"/>
              <a:t>Application</a:t>
            </a:r>
            <a:r>
              <a:rPr lang="fr-FR" dirty="0"/>
              <a:t>		</a:t>
            </a:r>
            <a:r>
              <a:rPr lang="fr-FR" i="1" dirty="0" err="1"/>
              <a:t>fudaa</a:t>
            </a:r>
            <a:r>
              <a:rPr lang="fr-FR" i="1" dirty="0"/>
              <a:t>&gt;tags&gt; </a:t>
            </a:r>
            <a:r>
              <a:rPr lang="fr-FR" i="1" dirty="0" smtClean="0"/>
              <a:t>soft</a:t>
            </a:r>
            <a:endParaRPr lang="fr-FR" dirty="0" smtClean="0"/>
          </a:p>
          <a:p>
            <a:pPr lvl="1"/>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39</a:t>
            </a:fld>
            <a:endParaRPr lang="fr-B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73224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12" y="4793683"/>
            <a:ext cx="8452048" cy="173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80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Déroulement Formation</a:t>
            </a:r>
            <a:endParaRPr lang="fr-FR" dirty="0"/>
          </a:p>
        </p:txBody>
      </p:sp>
      <p:sp>
        <p:nvSpPr>
          <p:cNvPr id="5" name="Espace réservé du contenu 4"/>
          <p:cNvSpPr>
            <a:spLocks noGrp="1"/>
          </p:cNvSpPr>
          <p:nvPr>
            <p:ph idx="1"/>
          </p:nvPr>
        </p:nvSpPr>
        <p:spPr/>
        <p:txBody>
          <a:bodyPr>
            <a:normAutofit/>
          </a:bodyPr>
          <a:lstStyle/>
          <a:p>
            <a:r>
              <a:rPr lang="fr-FR" baseline="0" smtClean="0"/>
              <a:t>Présentation Fudaa </a:t>
            </a:r>
            <a:r>
              <a:rPr lang="fr-FR" sz="1800" baseline="0" smtClean="0"/>
              <a:t>-</a:t>
            </a:r>
            <a:r>
              <a:rPr lang="fr-FR" sz="1800" smtClean="0"/>
              <a:t> Général</a:t>
            </a:r>
          </a:p>
          <a:p>
            <a:r>
              <a:rPr lang="fr-FR" smtClean="0"/>
              <a:t>Présentation Fudaa-Crue </a:t>
            </a:r>
            <a:r>
              <a:rPr lang="fr-FR" sz="1800"/>
              <a:t>- Général</a:t>
            </a:r>
            <a:endParaRPr lang="fr-FR" sz="1800" smtClean="0"/>
          </a:p>
          <a:p>
            <a:r>
              <a:rPr lang="fr-FR" smtClean="0"/>
              <a:t>Génie logiciel </a:t>
            </a:r>
            <a:r>
              <a:rPr lang="fr-FR" sz="1800" smtClean="0"/>
              <a:t>– Général/Dev</a:t>
            </a:r>
          </a:p>
          <a:p>
            <a:r>
              <a:rPr lang="fr-FR" smtClean="0"/>
              <a:t>Utilisation Maven / Artifactory </a:t>
            </a:r>
            <a:r>
              <a:rPr lang="fr-FR" sz="1800" smtClean="0"/>
              <a:t>- Dev</a:t>
            </a:r>
          </a:p>
          <a:p>
            <a:pPr lvl="1"/>
            <a:r>
              <a:rPr lang="fr-FR" smtClean="0"/>
              <a:t>Compiler, faire une livraison</a:t>
            </a:r>
          </a:p>
          <a:p>
            <a:r>
              <a:rPr lang="fr-FR"/>
              <a:t>Environnement de développement: </a:t>
            </a:r>
            <a:r>
              <a:rPr lang="fr-FR" smtClean="0"/>
              <a:t>Netbeans</a:t>
            </a:r>
          </a:p>
          <a:p>
            <a:r>
              <a:rPr lang="fr-FR" smtClean="0"/>
              <a:t>Présentation Crue Partie métier</a:t>
            </a:r>
          </a:p>
          <a:p>
            <a:r>
              <a:rPr lang="fr-FR"/>
              <a:t>Présentation Crue Partie </a:t>
            </a:r>
            <a:r>
              <a:rPr lang="fr-FR" smtClean="0"/>
              <a:t>UI</a:t>
            </a:r>
          </a:p>
          <a:p>
            <a:endParaRPr lang="fr-FR" smtClean="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4</a:t>
            </a:fld>
            <a:endParaRPr lang="fr-BE"/>
          </a:p>
        </p:txBody>
      </p:sp>
    </p:spTree>
    <p:extLst>
      <p:ext uri="{BB962C8B-B14F-4D97-AF65-F5344CB8AC3E}">
        <p14:creationId xmlns:p14="http://schemas.microsoft.com/office/powerpoint/2010/main" val="253584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Tags des applications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40</a:t>
            </a:fld>
            <a:endParaRPr lang="fr-BE"/>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7"/>
            <a:ext cx="8501013" cy="517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119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procéder</a:t>
            </a:r>
            <a:endParaRPr lang="fr-FR" dirty="0"/>
          </a:p>
        </p:txBody>
      </p:sp>
      <p:sp>
        <p:nvSpPr>
          <p:cNvPr id="3" name="Espace réservé du contenu 2"/>
          <p:cNvSpPr>
            <a:spLocks noGrp="1"/>
          </p:cNvSpPr>
          <p:nvPr>
            <p:ph idx="1"/>
          </p:nvPr>
        </p:nvSpPr>
        <p:spPr/>
        <p:txBody>
          <a:bodyPr/>
          <a:lstStyle/>
          <a:p>
            <a:pPr rtl="0" eaLnBrk="1" latinLnBrk="0" hangingPunct="1"/>
            <a:r>
              <a:rPr lang="fr-FR" sz="2400" kern="1200" dirty="0" smtClean="0">
                <a:solidFill>
                  <a:schemeClr val="tx1">
                    <a:lumMod val="50000"/>
                    <a:lumOff val="50000"/>
                  </a:schemeClr>
                </a:solidFill>
                <a:effectLst/>
                <a:latin typeface="+mj-lt"/>
                <a:ea typeface="+mn-ea"/>
                <a:cs typeface="+mn-cs"/>
              </a:rPr>
              <a:t>Commande </a:t>
            </a:r>
            <a:r>
              <a:rPr lang="fr-FR" sz="2400" kern="1200" dirty="0" err="1" smtClean="0">
                <a:solidFill>
                  <a:schemeClr val="tx1">
                    <a:lumMod val="50000"/>
                    <a:lumOff val="50000"/>
                  </a:schemeClr>
                </a:solidFill>
                <a:effectLst/>
                <a:latin typeface="+mj-lt"/>
                <a:ea typeface="+mn-ea"/>
                <a:cs typeface="+mn-cs"/>
              </a:rPr>
              <a:t>svn</a:t>
            </a:r>
            <a:endParaRPr lang="fr-FR" sz="2400" dirty="0" smtClean="0">
              <a:effectLst/>
            </a:endParaRPr>
          </a:p>
          <a:p>
            <a:pPr lvl="1"/>
            <a:r>
              <a:rPr lang="fr-FR" sz="1600" i="1" kern="1200" dirty="0" err="1" smtClean="0">
                <a:solidFill>
                  <a:schemeClr val="tx1">
                    <a:lumMod val="50000"/>
                    <a:lumOff val="50000"/>
                  </a:schemeClr>
                </a:solidFill>
                <a:effectLst/>
                <a:latin typeface="+mj-lt"/>
                <a:ea typeface="+mn-ea"/>
                <a:cs typeface="+mn-cs"/>
              </a:rPr>
              <a:t>svn</a:t>
            </a:r>
            <a:r>
              <a:rPr lang="fr-FR" sz="1600" i="1" kern="1200" dirty="0" smtClean="0">
                <a:solidFill>
                  <a:schemeClr val="tx1">
                    <a:lumMod val="50000"/>
                    <a:lumOff val="50000"/>
                  </a:schemeClr>
                </a:solidFill>
                <a:effectLst/>
                <a:latin typeface="+mj-lt"/>
                <a:ea typeface="+mn-ea"/>
                <a:cs typeface="+mn-cs"/>
              </a:rPr>
              <a:t> copy &lt;</a:t>
            </a:r>
            <a:r>
              <a:rPr lang="fr-FR" sz="1600" i="1" kern="1200" dirty="0" err="1" smtClean="0">
                <a:solidFill>
                  <a:schemeClr val="tx1">
                    <a:lumMod val="50000"/>
                    <a:lumOff val="50000"/>
                  </a:schemeClr>
                </a:solidFill>
                <a:effectLst/>
                <a:latin typeface="+mj-lt"/>
                <a:ea typeface="+mn-ea"/>
                <a:cs typeface="+mn-cs"/>
              </a:rPr>
              <a:t>url_source</a:t>
            </a:r>
            <a:r>
              <a:rPr lang="fr-FR" sz="1600" i="1" kern="1200" dirty="0" smtClean="0">
                <a:solidFill>
                  <a:schemeClr val="tx1">
                    <a:lumMod val="50000"/>
                    <a:lumOff val="50000"/>
                  </a:schemeClr>
                </a:solidFill>
                <a:effectLst/>
                <a:latin typeface="+mj-lt"/>
                <a:ea typeface="+mn-ea"/>
                <a:cs typeface="+mn-cs"/>
              </a:rPr>
              <a:t>&gt; &lt;</a:t>
            </a:r>
            <a:r>
              <a:rPr lang="fr-FR" sz="1600" i="1" kern="1200" dirty="0" err="1" smtClean="0">
                <a:solidFill>
                  <a:schemeClr val="tx1">
                    <a:lumMod val="50000"/>
                    <a:lumOff val="50000"/>
                  </a:schemeClr>
                </a:solidFill>
                <a:effectLst/>
                <a:latin typeface="+mj-lt"/>
                <a:ea typeface="+mn-ea"/>
                <a:cs typeface="+mn-cs"/>
              </a:rPr>
              <a:t>url_destination</a:t>
            </a:r>
            <a:r>
              <a:rPr lang="fr-FR" sz="1600" i="1" kern="1200" dirty="0" smtClean="0">
                <a:solidFill>
                  <a:schemeClr val="tx1">
                    <a:lumMod val="50000"/>
                    <a:lumOff val="50000"/>
                  </a:schemeClr>
                </a:solidFill>
                <a:effectLst/>
                <a:latin typeface="+mj-lt"/>
                <a:ea typeface="+mn-ea"/>
                <a:cs typeface="+mn-cs"/>
              </a:rPr>
              <a:t>&gt;</a:t>
            </a:r>
          </a:p>
          <a:p>
            <a:pPr rtl="0" eaLnBrk="1" latinLnBrk="0" hangingPunct="1"/>
            <a:r>
              <a:rPr lang="fr-FR" sz="2400" kern="1200" dirty="0" smtClean="0">
                <a:solidFill>
                  <a:schemeClr val="tx1">
                    <a:lumMod val="50000"/>
                    <a:lumOff val="50000"/>
                  </a:schemeClr>
                </a:solidFill>
                <a:effectLst/>
                <a:latin typeface="+mj-lt"/>
                <a:ea typeface="+mn-ea"/>
                <a:cs typeface="+mn-cs"/>
              </a:rPr>
              <a:t>Dans la pratique, c’est </a:t>
            </a:r>
            <a:r>
              <a:rPr lang="fr-FR" sz="2400" kern="1200" dirty="0" err="1" smtClean="0">
                <a:solidFill>
                  <a:schemeClr val="tx1">
                    <a:lumMod val="50000"/>
                    <a:lumOff val="50000"/>
                  </a:schemeClr>
                </a:solidFill>
                <a:effectLst/>
                <a:latin typeface="+mj-lt"/>
                <a:ea typeface="+mn-ea"/>
                <a:cs typeface="+mn-cs"/>
              </a:rPr>
              <a:t>Maven</a:t>
            </a:r>
            <a:r>
              <a:rPr lang="fr-FR" sz="2400" kern="1200" dirty="0" smtClean="0">
                <a:solidFill>
                  <a:schemeClr val="tx1">
                    <a:lumMod val="50000"/>
                    <a:lumOff val="50000"/>
                  </a:schemeClr>
                </a:solidFill>
                <a:effectLst/>
                <a:latin typeface="+mj-lt"/>
                <a:ea typeface="+mn-ea"/>
                <a:cs typeface="+mn-cs"/>
              </a:rPr>
              <a:t> qui gère les tags lors des releases</a:t>
            </a:r>
            <a:endParaRPr lang="fr-FR" dirty="0" smtClean="0">
              <a:effectLst/>
            </a:endParaRP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41</a:t>
            </a:fld>
            <a:endParaRPr lang="fr-BE"/>
          </a:p>
        </p:txBody>
      </p:sp>
    </p:spTree>
    <p:extLst>
      <p:ext uri="{BB962C8B-B14F-4D97-AF65-F5344CB8AC3E}">
        <p14:creationId xmlns:p14="http://schemas.microsoft.com/office/powerpoint/2010/main" val="1723193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Serveur d’intégration continue</a:t>
            </a:r>
            <a:endParaRPr lang="fr-FR"/>
          </a:p>
        </p:txBody>
      </p:sp>
      <p:sp>
        <p:nvSpPr>
          <p:cNvPr id="3" name="Espace réservé du contenu 2"/>
          <p:cNvSpPr>
            <a:spLocks noGrp="1"/>
          </p:cNvSpPr>
          <p:nvPr>
            <p:ph idx="1"/>
          </p:nvPr>
        </p:nvSpPr>
        <p:spPr/>
        <p:txBody>
          <a:bodyPr/>
          <a:lstStyle/>
          <a:p>
            <a:r>
              <a:rPr lang="fr-FR" smtClean="0"/>
              <a:t>Contrôle continue du code</a:t>
            </a:r>
          </a:p>
          <a:p>
            <a:pPr lvl="1"/>
            <a:r>
              <a:rPr lang="fr-FR" smtClean="0"/>
              <a:t>Vérification régulière du code source du projet</a:t>
            </a:r>
          </a:p>
          <a:p>
            <a:r>
              <a:rPr lang="fr-FR" smtClean="0"/>
              <a:t>Automatiser de la compilation, tests unitaires</a:t>
            </a:r>
          </a:p>
          <a:p>
            <a:r>
              <a:rPr lang="fr-FR" smtClean="0"/>
              <a:t>Construction des livrables</a:t>
            </a:r>
          </a:p>
          <a:p>
            <a:r>
              <a:rPr lang="fr-FR" smtClean="0"/>
              <a:t>Outil: Jenkins</a:t>
            </a:r>
          </a:p>
          <a:p>
            <a:pPr lvl="1"/>
            <a:r>
              <a:rPr lang="fr-FR">
                <a:hlinkClick r:id="rId2"/>
              </a:rPr>
              <a:t>https://fudaa.ci.cloudbees.com</a:t>
            </a:r>
            <a:r>
              <a:rPr lang="fr-FR" smtClean="0">
                <a:hlinkClick r:id="rId2"/>
              </a:rPr>
              <a:t>/</a:t>
            </a:r>
            <a:endParaRPr lang="fr-FR" smtClean="0"/>
          </a:p>
          <a:p>
            <a:pPr lvl="1"/>
            <a:r>
              <a:rPr lang="fr-FR" smtClean="0"/>
              <a:t>En test pour l’instant</a:t>
            </a:r>
            <a:endParaRPr lang="fr-F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42</a:t>
            </a:fld>
            <a:endParaRPr lang="fr-BE"/>
          </a:p>
        </p:txBody>
      </p:sp>
    </p:spTree>
    <p:extLst>
      <p:ext uri="{BB962C8B-B14F-4D97-AF65-F5344CB8AC3E}">
        <p14:creationId xmlns:p14="http://schemas.microsoft.com/office/powerpoint/2010/main" val="516665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224136"/>
          </a:xfrm>
        </p:spPr>
        <p:txBody>
          <a:bodyPr/>
          <a:lstStyle/>
          <a:p>
            <a:r>
              <a:rPr lang="fr-FR" smtClean="0"/>
              <a:t>Outil de </a:t>
            </a:r>
            <a:r>
              <a:rPr lang="fr-FR" dirty="0" err="1"/>
              <a:t>build</a:t>
            </a:r>
            <a:r>
              <a:rPr lang="fr-FR" dirty="0"/>
              <a:t> </a:t>
            </a:r>
            <a:r>
              <a:rPr lang="fr-FR" dirty="0" err="1"/>
              <a:t>Maven</a:t>
            </a:r>
            <a:endParaRPr lang="fr-FR" dirty="0"/>
          </a:p>
        </p:txBody>
      </p:sp>
      <p:sp>
        <p:nvSpPr>
          <p:cNvPr id="3" name="Espace réservé du contenu 2"/>
          <p:cNvSpPr>
            <a:spLocks noGrp="1"/>
          </p:cNvSpPr>
          <p:nvPr>
            <p:ph idx="1"/>
          </p:nvPr>
        </p:nvSpPr>
        <p:spPr/>
        <p:txBody>
          <a:bodyPr>
            <a:normAutofit/>
          </a:bodyPr>
          <a:lstStyle/>
          <a:p>
            <a:r>
              <a:rPr lang="fr-FR" smtClean="0"/>
              <a:t>Fonctionnement </a:t>
            </a:r>
            <a:r>
              <a:rPr lang="fr-FR" dirty="0" smtClean="0"/>
              <a:t>général</a:t>
            </a:r>
          </a:p>
          <a:p>
            <a:r>
              <a:rPr lang="fr-FR" dirty="0" smtClean="0"/>
              <a:t>Notion </a:t>
            </a:r>
            <a:r>
              <a:rPr lang="fr-FR" dirty="0"/>
              <a:t>de </a:t>
            </a:r>
            <a:r>
              <a:rPr lang="fr-FR" dirty="0" err="1"/>
              <a:t>repository</a:t>
            </a:r>
            <a:r>
              <a:rPr lang="fr-FR" dirty="0"/>
              <a:t>  (local, </a:t>
            </a:r>
            <a:r>
              <a:rPr lang="fr-FR" dirty="0" smtClean="0"/>
              <a:t>distant)</a:t>
            </a:r>
          </a:p>
          <a:p>
            <a:r>
              <a:rPr lang="fr-FR" dirty="0" smtClean="0"/>
              <a:t>Générer </a:t>
            </a:r>
            <a:r>
              <a:rPr lang="fr-FR" dirty="0"/>
              <a:t>un </a:t>
            </a:r>
            <a:r>
              <a:rPr lang="fr-FR" dirty="0" smtClean="0"/>
              <a:t>livrable</a:t>
            </a:r>
          </a:p>
          <a:p>
            <a:r>
              <a:rPr lang="fr-FR" dirty="0" smtClean="0"/>
              <a:t>Les </a:t>
            </a:r>
            <a:r>
              <a:rPr lang="fr-FR" dirty="0"/>
              <a:t>commandes clés </a:t>
            </a:r>
            <a:endParaRPr lang="fr-FR" dirty="0" smtClean="0"/>
          </a:p>
          <a:p>
            <a:r>
              <a:rPr lang="fr-FR" dirty="0" smtClean="0"/>
              <a:t>les pièges</a:t>
            </a:r>
            <a:br>
              <a:rPr lang="fr-FR" dirty="0" smtClean="0"/>
            </a:br>
            <a:r>
              <a:rPr lang="fr-FR" dirty="0" smtClean="0"/>
              <a:t/>
            </a:r>
            <a:br>
              <a:rPr lang="fr-FR" dirty="0" smtClean="0"/>
            </a:b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43</a:t>
            </a:fld>
            <a:endParaRPr lang="fr-BE"/>
          </a:p>
        </p:txBody>
      </p:sp>
    </p:spTree>
    <p:extLst>
      <p:ext uri="{BB962C8B-B14F-4D97-AF65-F5344CB8AC3E}">
        <p14:creationId xmlns:p14="http://schemas.microsoft.com/office/powerpoint/2010/main" val="3835336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de </a:t>
            </a:r>
            <a:r>
              <a:rPr lang="fr-FR" dirty="0" err="1" smtClean="0"/>
              <a:t>Maven</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dirty="0" smtClean="0"/>
              <a:t>Gestion complète du cycle de vie</a:t>
            </a:r>
          </a:p>
          <a:p>
            <a:pPr lvl="1"/>
            <a:r>
              <a:rPr lang="fr-FR" dirty="0" smtClean="0"/>
              <a:t>Compilation, tests, documentation, livraison</a:t>
            </a:r>
          </a:p>
          <a:p>
            <a:r>
              <a:rPr lang="fr-FR" dirty="0" smtClean="0"/>
              <a:t>Gestion des dépendances </a:t>
            </a:r>
            <a:r>
              <a:rPr lang="fr-FR" b="1" dirty="0" smtClean="0"/>
              <a:t>en réseau</a:t>
            </a:r>
          </a:p>
          <a:p>
            <a:pPr lvl="1"/>
            <a:r>
              <a:rPr lang="fr-FR" dirty="0" smtClean="0"/>
              <a:t>Simplifier la gestion des dépendances entre les livrables ( jars)</a:t>
            </a:r>
          </a:p>
          <a:p>
            <a:pPr lvl="1"/>
            <a:r>
              <a:rPr lang="fr-FR" dirty="0" smtClean="0"/>
              <a:t>Notion de dépôt ( partage des livrables)</a:t>
            </a:r>
          </a:p>
          <a:p>
            <a:r>
              <a:rPr lang="fr-FR" dirty="0" smtClean="0"/>
              <a:t>Distribution des jars sur le réseau</a:t>
            </a:r>
          </a:p>
          <a:p>
            <a:pPr lvl="1"/>
            <a:r>
              <a:rPr lang="fr-FR" dirty="0" smtClean="0"/>
              <a:t>Développeur 1 modifie le module A et créé un jar</a:t>
            </a:r>
          </a:p>
          <a:p>
            <a:pPr lvl="1"/>
            <a:r>
              <a:rPr lang="fr-FR" dirty="0" smtClean="0"/>
              <a:t>Comment le développeur 2 peut récupérer ce jar</a:t>
            </a:r>
          </a:p>
          <a:p>
            <a:pPr lvl="1"/>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44</a:t>
            </a:fld>
            <a:endParaRPr lang="fr-BE"/>
          </a:p>
        </p:txBody>
      </p:sp>
    </p:spTree>
    <p:extLst>
      <p:ext uri="{BB962C8B-B14F-4D97-AF65-F5344CB8AC3E}">
        <p14:creationId xmlns:p14="http://schemas.microsoft.com/office/powerpoint/2010/main" val="1020955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modules Fudaa</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45</a:t>
            </a:fld>
            <a:endParaRPr lang="fr-BE"/>
          </a:p>
        </p:txBody>
      </p:sp>
      <p:sp>
        <p:nvSpPr>
          <p:cNvPr id="6" name="Rectangle 5"/>
          <p:cNvSpPr/>
          <p:nvPr/>
        </p:nvSpPr>
        <p:spPr>
          <a:xfrm>
            <a:off x="323528" y="1700808"/>
            <a:ext cx="2448272" cy="4900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t>Fudaa-Framework  </a:t>
            </a:r>
            <a:endParaRPr lang="fr-FR" dirty="0"/>
          </a:p>
        </p:txBody>
      </p:sp>
      <p:sp>
        <p:nvSpPr>
          <p:cNvPr id="7" name="Rectangle 6"/>
          <p:cNvSpPr/>
          <p:nvPr/>
        </p:nvSpPr>
        <p:spPr>
          <a:xfrm>
            <a:off x="3347864" y="1700808"/>
            <a:ext cx="2376264" cy="1045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fr-FR" dirty="0" smtClean="0"/>
              <a:t>Fudaa-business</a:t>
            </a:r>
            <a:endParaRPr lang="fr-FR" dirty="0"/>
          </a:p>
        </p:txBody>
      </p:sp>
      <p:sp>
        <p:nvSpPr>
          <p:cNvPr id="8" name="Rectangle 7"/>
          <p:cNvSpPr/>
          <p:nvPr/>
        </p:nvSpPr>
        <p:spPr>
          <a:xfrm>
            <a:off x="6156176" y="1700808"/>
            <a:ext cx="2304256" cy="1045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fr-FR" dirty="0" smtClean="0"/>
              <a:t>Fudaa-Soft</a:t>
            </a:r>
            <a:endParaRPr lang="fr-FR" dirty="0"/>
          </a:p>
        </p:txBody>
      </p:sp>
      <p:sp>
        <p:nvSpPr>
          <p:cNvPr id="9" name="ZoneTexte 8"/>
          <p:cNvSpPr txBox="1"/>
          <p:nvPr/>
        </p:nvSpPr>
        <p:spPr>
          <a:xfrm>
            <a:off x="3364896" y="2175247"/>
            <a:ext cx="2376264" cy="461665"/>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fr-FR"/>
            </a:defPPr>
            <a:lvl1pPr algn="just">
              <a:defRPr sz="1200">
                <a:solidFill>
                  <a:schemeClr val="accent6">
                    <a:lumMod val="20000"/>
                    <a:lumOff val="80000"/>
                  </a:schemeClr>
                </a:solidFill>
              </a:defRPr>
            </a:lvl1pPr>
          </a:lstStyle>
          <a:p>
            <a:pPr algn="l"/>
            <a:r>
              <a:rPr lang="fr-FR" dirty="0"/>
              <a:t>Les modules métiers hydrauliques</a:t>
            </a:r>
          </a:p>
        </p:txBody>
      </p:sp>
      <p:sp>
        <p:nvSpPr>
          <p:cNvPr id="10" name="ZoneTexte 9"/>
          <p:cNvSpPr txBox="1"/>
          <p:nvPr/>
        </p:nvSpPr>
        <p:spPr>
          <a:xfrm>
            <a:off x="611560" y="2175247"/>
            <a:ext cx="2160240"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fr-FR" sz="1200" dirty="0" smtClean="0">
                <a:solidFill>
                  <a:schemeClr val="accent6">
                    <a:lumMod val="20000"/>
                    <a:lumOff val="80000"/>
                  </a:schemeClr>
                </a:solidFill>
              </a:rPr>
              <a:t>Les classes utilitaires non liées au métier</a:t>
            </a:r>
            <a:endParaRPr lang="fr-FR" sz="1200" dirty="0">
              <a:solidFill>
                <a:schemeClr val="accent6">
                  <a:lumMod val="20000"/>
                  <a:lumOff val="80000"/>
                </a:schemeClr>
              </a:solidFill>
            </a:endParaRPr>
          </a:p>
        </p:txBody>
      </p:sp>
      <p:sp>
        <p:nvSpPr>
          <p:cNvPr id="11" name="ZoneTexte 10"/>
          <p:cNvSpPr txBox="1"/>
          <p:nvPr/>
        </p:nvSpPr>
        <p:spPr>
          <a:xfrm>
            <a:off x="6228184" y="2175247"/>
            <a:ext cx="1872208" cy="276999"/>
          </a:xfrm>
          <a:prstGeom prst="rect">
            <a:avLst/>
          </a:prstGeom>
          <a:noFill/>
        </p:spPr>
        <p:txBody>
          <a:bodyPr wrap="square" rtlCol="0">
            <a:spAutoFit/>
          </a:bodyPr>
          <a:lstStyle>
            <a:defPPr>
              <a:defRPr lang="fr-FR"/>
            </a:defPPr>
            <a:lvl1pPr>
              <a:defRPr sz="1200"/>
            </a:lvl1pPr>
          </a:lstStyle>
          <a:p>
            <a:r>
              <a:rPr lang="fr-FR" dirty="0">
                <a:solidFill>
                  <a:schemeClr val="accent6">
                    <a:lumMod val="20000"/>
                    <a:lumOff val="80000"/>
                  </a:schemeClr>
                </a:solidFill>
              </a:rPr>
              <a:t>Les</a:t>
            </a:r>
            <a:r>
              <a:rPr lang="fr-FR" dirty="0"/>
              <a:t> </a:t>
            </a:r>
            <a:r>
              <a:rPr lang="fr-FR" dirty="0">
                <a:solidFill>
                  <a:schemeClr val="accent6">
                    <a:lumMod val="20000"/>
                    <a:lumOff val="80000"/>
                  </a:schemeClr>
                </a:solidFill>
              </a:rPr>
              <a:t>applications</a:t>
            </a:r>
          </a:p>
        </p:txBody>
      </p:sp>
      <p:sp>
        <p:nvSpPr>
          <p:cNvPr id="12" name="Rectangle à coins arrondis 11"/>
          <p:cNvSpPr/>
          <p:nvPr/>
        </p:nvSpPr>
        <p:spPr>
          <a:xfrm>
            <a:off x="555721" y="2852936"/>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smtClean="0"/>
              <a:t>ctulu</a:t>
            </a:r>
            <a:r>
              <a:rPr lang="fr-FR" sz="1200" dirty="0" smtClean="0"/>
              <a:t>-bu</a:t>
            </a:r>
            <a:endParaRPr lang="fr-FR" sz="1200" dirty="0"/>
          </a:p>
        </p:txBody>
      </p:sp>
      <p:sp>
        <p:nvSpPr>
          <p:cNvPr id="14" name="Rectangle à coins arrondis 13"/>
          <p:cNvSpPr/>
          <p:nvPr/>
        </p:nvSpPr>
        <p:spPr>
          <a:xfrm>
            <a:off x="555721" y="3284984"/>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smtClean="0"/>
              <a:t>ctulu-common</a:t>
            </a:r>
            <a:endParaRPr lang="fr-FR" sz="1200" dirty="0"/>
          </a:p>
        </p:txBody>
      </p:sp>
      <p:sp>
        <p:nvSpPr>
          <p:cNvPr id="15" name="Rectangle à coins arrondis 14"/>
          <p:cNvSpPr/>
          <p:nvPr/>
        </p:nvSpPr>
        <p:spPr>
          <a:xfrm>
            <a:off x="555721" y="4005064"/>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a:t>d</a:t>
            </a:r>
            <a:r>
              <a:rPr lang="fr-FR" sz="1200" dirty="0" err="1" smtClean="0"/>
              <a:t>odico-common</a:t>
            </a:r>
            <a:endParaRPr lang="fr-FR" sz="1200" dirty="0"/>
          </a:p>
        </p:txBody>
      </p:sp>
      <p:sp>
        <p:nvSpPr>
          <p:cNvPr id="16" name="Rectangle à coins arrondis 15"/>
          <p:cNvSpPr/>
          <p:nvPr/>
        </p:nvSpPr>
        <p:spPr>
          <a:xfrm>
            <a:off x="555721" y="4437112"/>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smtClean="0"/>
              <a:t>ebli-common</a:t>
            </a:r>
            <a:endParaRPr lang="fr-FR" sz="1200" dirty="0"/>
          </a:p>
        </p:txBody>
      </p:sp>
      <p:sp>
        <p:nvSpPr>
          <p:cNvPr id="17" name="Rectangle à coins arrondis 16"/>
          <p:cNvSpPr/>
          <p:nvPr/>
        </p:nvSpPr>
        <p:spPr>
          <a:xfrm>
            <a:off x="555721" y="4869160"/>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smtClean="0"/>
              <a:t>ebli-1d,ebli-2d,..</a:t>
            </a:r>
            <a:endParaRPr lang="fr-FR" sz="1200" dirty="0"/>
          </a:p>
        </p:txBody>
      </p:sp>
      <p:sp>
        <p:nvSpPr>
          <p:cNvPr id="18" name="Rectangle à coins arrondis 17"/>
          <p:cNvSpPr/>
          <p:nvPr/>
        </p:nvSpPr>
        <p:spPr>
          <a:xfrm>
            <a:off x="555721" y="5301208"/>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smtClean="0"/>
              <a:t>ebli-common</a:t>
            </a:r>
            <a:endParaRPr lang="fr-FR" sz="1200" dirty="0"/>
          </a:p>
        </p:txBody>
      </p:sp>
      <p:sp>
        <p:nvSpPr>
          <p:cNvPr id="19" name="Rectangle à coins arrondis 18"/>
          <p:cNvSpPr/>
          <p:nvPr/>
        </p:nvSpPr>
        <p:spPr>
          <a:xfrm>
            <a:off x="555721" y="5733256"/>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smtClean="0"/>
              <a:t>fudaa-common</a:t>
            </a:r>
            <a:endParaRPr lang="fr-FR" sz="1200" dirty="0"/>
          </a:p>
        </p:txBody>
      </p:sp>
      <p:sp>
        <p:nvSpPr>
          <p:cNvPr id="22" name="Arrondir un rectangle avec un coin diagonal 21"/>
          <p:cNvSpPr/>
          <p:nvPr/>
        </p:nvSpPr>
        <p:spPr>
          <a:xfrm>
            <a:off x="431540" y="1052736"/>
            <a:ext cx="2232248" cy="576064"/>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solidFill>
                  <a:schemeClr val="accent3">
                    <a:lumMod val="40000"/>
                    <a:lumOff val="60000"/>
                  </a:schemeClr>
                </a:solidFill>
              </a:rPr>
              <a:t>Version unique pour Fudaa-Framework</a:t>
            </a:r>
            <a:endParaRPr lang="fr-FR" sz="1400" dirty="0">
              <a:solidFill>
                <a:schemeClr val="accent3">
                  <a:lumMod val="40000"/>
                  <a:lumOff val="60000"/>
                </a:schemeClr>
              </a:solidFill>
            </a:endParaRPr>
          </a:p>
        </p:txBody>
      </p:sp>
      <p:sp>
        <p:nvSpPr>
          <p:cNvPr id="23" name="Rectangle à coins arrondis 22"/>
          <p:cNvSpPr/>
          <p:nvPr/>
        </p:nvSpPr>
        <p:spPr>
          <a:xfrm>
            <a:off x="555721" y="6165304"/>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err="1" smtClean="0"/>
              <a:t>fudaa</a:t>
            </a:r>
            <a:r>
              <a:rPr lang="fr-FR" sz="1200" dirty="0" smtClean="0"/>
              <a:t>-dico</a:t>
            </a:r>
            <a:endParaRPr lang="fr-FR" sz="1200" dirty="0"/>
          </a:p>
        </p:txBody>
      </p:sp>
      <p:sp>
        <p:nvSpPr>
          <p:cNvPr id="25" name="Rectangle à coins arrondis 24"/>
          <p:cNvSpPr/>
          <p:nvPr/>
        </p:nvSpPr>
        <p:spPr>
          <a:xfrm>
            <a:off x="3375115" y="2999051"/>
            <a:ext cx="1368152" cy="2880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err="1" smtClean="0"/>
              <a:t>Dodico-Corba</a:t>
            </a:r>
            <a:endParaRPr lang="fr-FR" sz="1200" dirty="0"/>
          </a:p>
        </p:txBody>
      </p:sp>
      <p:sp>
        <p:nvSpPr>
          <p:cNvPr id="26" name="Rectangle à coins arrondis 25"/>
          <p:cNvSpPr/>
          <p:nvPr/>
        </p:nvSpPr>
        <p:spPr>
          <a:xfrm>
            <a:off x="3376700" y="3557034"/>
            <a:ext cx="1788159" cy="2880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smtClean="0"/>
              <a:t>Fudaa-Common-</a:t>
            </a:r>
            <a:r>
              <a:rPr lang="fr-FR" sz="1200" dirty="0" err="1" smtClean="0"/>
              <a:t>Corba</a:t>
            </a:r>
            <a:endParaRPr lang="fr-FR" sz="1200" dirty="0"/>
          </a:p>
        </p:txBody>
      </p:sp>
      <p:sp>
        <p:nvSpPr>
          <p:cNvPr id="27" name="Rectangle à coins arrondis 26"/>
          <p:cNvSpPr/>
          <p:nvPr/>
        </p:nvSpPr>
        <p:spPr>
          <a:xfrm>
            <a:off x="3376700" y="4866247"/>
            <a:ext cx="1788159" cy="576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smtClean="0"/>
              <a:t>Dodico-h2d</a:t>
            </a:r>
          </a:p>
          <a:p>
            <a:pPr marL="171450" indent="-171450">
              <a:buFont typeface="Arial" pitchFamily="34" charset="0"/>
              <a:buChar char="•"/>
            </a:pPr>
            <a:r>
              <a:rPr lang="fr-FR" sz="1200" dirty="0" err="1" smtClean="0"/>
              <a:t>core</a:t>
            </a:r>
            <a:endParaRPr lang="fr-FR" sz="1200" dirty="0" smtClean="0"/>
          </a:p>
          <a:p>
            <a:pPr marL="171450" indent="-171450">
              <a:buFont typeface="Arial" pitchFamily="34" charset="0"/>
              <a:buChar char="•"/>
            </a:pPr>
            <a:r>
              <a:rPr lang="fr-FR" sz="1200" dirty="0" err="1" smtClean="0"/>
              <a:t>io</a:t>
            </a:r>
            <a:endParaRPr lang="fr-FR" sz="1200" dirty="0"/>
          </a:p>
        </p:txBody>
      </p:sp>
      <p:sp>
        <p:nvSpPr>
          <p:cNvPr id="28" name="Rectangle à coins arrondis 27"/>
          <p:cNvSpPr/>
          <p:nvPr/>
        </p:nvSpPr>
        <p:spPr>
          <a:xfrm>
            <a:off x="3376700" y="4150975"/>
            <a:ext cx="2347428" cy="57416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smtClean="0"/>
              <a:t>Fudaa-</a:t>
            </a:r>
            <a:r>
              <a:rPr lang="fr-FR" sz="1200" dirty="0" err="1" smtClean="0"/>
              <a:t>Ef</a:t>
            </a:r>
            <a:endParaRPr lang="fr-FR" sz="1200" dirty="0" smtClean="0"/>
          </a:p>
          <a:p>
            <a:pPr marL="171450" indent="-171450">
              <a:buFont typeface="Arial" pitchFamily="34" charset="0"/>
              <a:buChar char="•"/>
            </a:pPr>
            <a:r>
              <a:rPr lang="fr-FR" sz="1200" dirty="0" err="1"/>
              <a:t>core</a:t>
            </a:r>
            <a:endParaRPr lang="fr-FR" sz="1200" dirty="0"/>
          </a:p>
          <a:p>
            <a:pPr marL="171450" indent="-171450">
              <a:buFont typeface="Arial" pitchFamily="34" charset="0"/>
              <a:buChar char="•"/>
            </a:pPr>
            <a:r>
              <a:rPr lang="fr-FR" sz="1200" dirty="0" err="1"/>
              <a:t>io</a:t>
            </a:r>
            <a:endParaRPr lang="fr-FR" sz="1200" dirty="0"/>
          </a:p>
        </p:txBody>
      </p:sp>
      <p:sp>
        <p:nvSpPr>
          <p:cNvPr id="29" name="Rectangle à coins arrondis 28"/>
          <p:cNvSpPr/>
          <p:nvPr/>
        </p:nvSpPr>
        <p:spPr>
          <a:xfrm>
            <a:off x="3364896" y="5722120"/>
            <a:ext cx="1788159" cy="2880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200" dirty="0" smtClean="0"/>
              <a:t>Fudaa-</a:t>
            </a:r>
            <a:r>
              <a:rPr lang="fr-FR" sz="1200" dirty="0" err="1" smtClean="0"/>
              <a:t>Sig</a:t>
            </a:r>
            <a:endParaRPr lang="fr-FR" sz="1200" dirty="0"/>
          </a:p>
        </p:txBody>
      </p:sp>
      <p:sp>
        <p:nvSpPr>
          <p:cNvPr id="30" name="Flèche gauche 29"/>
          <p:cNvSpPr/>
          <p:nvPr/>
        </p:nvSpPr>
        <p:spPr>
          <a:xfrm>
            <a:off x="2766217" y="2031231"/>
            <a:ext cx="612068" cy="2880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1" name="Flèche gauche 30"/>
          <p:cNvSpPr/>
          <p:nvPr/>
        </p:nvSpPr>
        <p:spPr>
          <a:xfrm>
            <a:off x="5616435" y="2039615"/>
            <a:ext cx="612068" cy="28803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6" name="Flèche courbée vers la gauche 35"/>
          <p:cNvSpPr/>
          <p:nvPr/>
        </p:nvSpPr>
        <p:spPr>
          <a:xfrm flipV="1">
            <a:off x="5171352" y="4543667"/>
            <a:ext cx="305715" cy="650985"/>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37" name="Flèche courbée vers la gauche 36"/>
          <p:cNvSpPr/>
          <p:nvPr/>
        </p:nvSpPr>
        <p:spPr>
          <a:xfrm flipV="1">
            <a:off x="5225973" y="5227017"/>
            <a:ext cx="305715" cy="650985"/>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39" name="Flèche courbée vers la gauche 38"/>
          <p:cNvSpPr/>
          <p:nvPr/>
        </p:nvSpPr>
        <p:spPr>
          <a:xfrm flipV="1">
            <a:off x="4739397" y="3016339"/>
            <a:ext cx="225318" cy="570794"/>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40" name="Rectangle à coins arrondis 39"/>
          <p:cNvSpPr/>
          <p:nvPr/>
        </p:nvSpPr>
        <p:spPr>
          <a:xfrm>
            <a:off x="6228184" y="2996952"/>
            <a:ext cx="1368152"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smtClean="0"/>
              <a:t>Fudaa-Mascaret</a:t>
            </a:r>
          </a:p>
        </p:txBody>
      </p:sp>
      <p:sp>
        <p:nvSpPr>
          <p:cNvPr id="41" name="Rectangle à coins arrondis 40"/>
          <p:cNvSpPr/>
          <p:nvPr/>
        </p:nvSpPr>
        <p:spPr>
          <a:xfrm>
            <a:off x="6228184" y="5264477"/>
            <a:ext cx="1368152"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smtClean="0"/>
              <a:t>Fudaa-Prepro</a:t>
            </a:r>
          </a:p>
        </p:txBody>
      </p:sp>
      <p:sp>
        <p:nvSpPr>
          <p:cNvPr id="42" name="Rectangle à coins arrondis 41"/>
          <p:cNvSpPr/>
          <p:nvPr/>
        </p:nvSpPr>
        <p:spPr>
          <a:xfrm>
            <a:off x="6228184" y="5722120"/>
            <a:ext cx="1368152"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err="1" smtClean="0"/>
              <a:t>Fudaa-Modeleur</a:t>
            </a:r>
            <a:endParaRPr lang="fr-FR" sz="1200" dirty="0" smtClean="0"/>
          </a:p>
        </p:txBody>
      </p:sp>
      <p:sp>
        <p:nvSpPr>
          <p:cNvPr id="43" name="Arrondir un rectangle avec un coin diagonal 42"/>
          <p:cNvSpPr/>
          <p:nvPr/>
        </p:nvSpPr>
        <p:spPr>
          <a:xfrm>
            <a:off x="3375115" y="6237312"/>
            <a:ext cx="4716205" cy="432048"/>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solidFill>
                  <a:schemeClr val="accent3">
                    <a:lumMod val="40000"/>
                    <a:lumOff val="60000"/>
                  </a:schemeClr>
                </a:solidFill>
              </a:rPr>
              <a:t>Version unique par module</a:t>
            </a:r>
            <a:endParaRPr lang="fr-FR" sz="1400" dirty="0">
              <a:solidFill>
                <a:schemeClr val="accent3">
                  <a:lumMod val="40000"/>
                  <a:lumOff val="60000"/>
                </a:schemeClr>
              </a:solidFill>
            </a:endParaRPr>
          </a:p>
        </p:txBody>
      </p:sp>
      <p:sp>
        <p:nvSpPr>
          <p:cNvPr id="44" name="Rectangle à coins arrondis 43"/>
          <p:cNvSpPr/>
          <p:nvPr/>
        </p:nvSpPr>
        <p:spPr>
          <a:xfrm>
            <a:off x="6228184" y="4725144"/>
            <a:ext cx="1368152"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smtClean="0"/>
              <a:t>Fudaa-</a:t>
            </a:r>
            <a:r>
              <a:rPr lang="fr-FR" sz="1200" dirty="0" err="1" smtClean="0"/>
              <a:t>Mesh</a:t>
            </a:r>
            <a:endParaRPr lang="fr-FR" sz="1200" dirty="0" smtClean="0"/>
          </a:p>
        </p:txBody>
      </p:sp>
      <p:sp>
        <p:nvSpPr>
          <p:cNvPr id="45" name="Flèche courbée vers la gauche 44"/>
          <p:cNvSpPr/>
          <p:nvPr/>
        </p:nvSpPr>
        <p:spPr>
          <a:xfrm flipV="1">
            <a:off x="7596336" y="4845704"/>
            <a:ext cx="305715" cy="650985"/>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46" name="Flèche courbée vers la gauche 45"/>
          <p:cNvSpPr/>
          <p:nvPr/>
        </p:nvSpPr>
        <p:spPr>
          <a:xfrm flipV="1">
            <a:off x="7600753" y="4845704"/>
            <a:ext cx="305715" cy="1021294"/>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sp>
        <p:nvSpPr>
          <p:cNvPr id="47" name="Rectangle à coins arrondis 46"/>
          <p:cNvSpPr/>
          <p:nvPr/>
        </p:nvSpPr>
        <p:spPr>
          <a:xfrm>
            <a:off x="6228184" y="3409618"/>
            <a:ext cx="1368152"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200" dirty="0" smtClean="0"/>
              <a:t>Fudaa-Refonde</a:t>
            </a:r>
          </a:p>
        </p:txBody>
      </p:sp>
      <p:sp>
        <p:nvSpPr>
          <p:cNvPr id="48" name="Rectangle à coins arrondis 47"/>
          <p:cNvSpPr/>
          <p:nvPr/>
        </p:nvSpPr>
        <p:spPr>
          <a:xfrm>
            <a:off x="6228184" y="3855535"/>
            <a:ext cx="1368152" cy="2880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600" smtClean="0"/>
              <a:t>Fudaa-Crue</a:t>
            </a:r>
            <a:endParaRPr lang="fr-FR" sz="1600" dirty="0" smtClean="0"/>
          </a:p>
        </p:txBody>
      </p:sp>
      <p:sp>
        <p:nvSpPr>
          <p:cNvPr id="49" name="Rectangle à coins arrondis 48"/>
          <p:cNvSpPr/>
          <p:nvPr/>
        </p:nvSpPr>
        <p:spPr>
          <a:xfrm>
            <a:off x="555721" y="3645024"/>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dirty="0" smtClean="0"/>
              <a:t>….</a:t>
            </a:r>
            <a:endParaRPr lang="fr-FR" sz="1200" dirty="0"/>
          </a:p>
        </p:txBody>
      </p:sp>
    </p:spTree>
    <p:extLst>
      <p:ext uri="{BB962C8B-B14F-4D97-AF65-F5344CB8AC3E}">
        <p14:creationId xmlns:p14="http://schemas.microsoft.com/office/powerpoint/2010/main" val="4084973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Maven</a:t>
            </a:r>
            <a:r>
              <a:rPr lang="fr-FR" dirty="0" smtClean="0"/>
              <a:t> / POM</a:t>
            </a:r>
            <a:endParaRPr lang="fr-FR" dirty="0"/>
          </a:p>
        </p:txBody>
      </p:sp>
      <p:sp>
        <p:nvSpPr>
          <p:cNvPr id="3" name="Espace réservé du contenu 2"/>
          <p:cNvSpPr>
            <a:spLocks noGrp="1"/>
          </p:cNvSpPr>
          <p:nvPr>
            <p:ph idx="1"/>
          </p:nvPr>
        </p:nvSpPr>
        <p:spPr/>
        <p:txBody>
          <a:bodyPr>
            <a:normAutofit/>
          </a:bodyPr>
          <a:lstStyle/>
          <a:p>
            <a:pPr marL="0" indent="0">
              <a:buNone/>
            </a:pPr>
            <a:r>
              <a:rPr lang="fr-FR" dirty="0" smtClean="0"/>
              <a:t>Chaque module est décrit par un POM </a:t>
            </a:r>
          </a:p>
          <a:p>
            <a:r>
              <a:rPr lang="fr-FR" i="1" dirty="0"/>
              <a:t>Project Object Model</a:t>
            </a:r>
            <a:endParaRPr lang="fr-FR" dirty="0" smtClean="0"/>
          </a:p>
          <a:p>
            <a:r>
              <a:rPr lang="fr-FR" dirty="0" smtClean="0"/>
              <a:t>Sorte de fichier </a:t>
            </a:r>
            <a:r>
              <a:rPr lang="fr-FR" dirty="0" err="1" smtClean="0"/>
              <a:t>make</a:t>
            </a:r>
            <a:endParaRPr lang="fr-FR" dirty="0" smtClean="0"/>
          </a:p>
          <a:p>
            <a:r>
              <a:rPr lang="fr-FR" b="1" dirty="0" smtClean="0"/>
              <a:t>Identifie </a:t>
            </a:r>
            <a:r>
              <a:rPr lang="fr-FR" dirty="0" smtClean="0"/>
              <a:t>le module: nom, groupe, version.</a:t>
            </a:r>
          </a:p>
          <a:p>
            <a:r>
              <a:rPr lang="fr-FR" smtClean="0"/>
              <a:t>Les </a:t>
            </a:r>
            <a:r>
              <a:rPr lang="fr-FR" smtClean="0"/>
              <a:t>fichiers </a:t>
            </a:r>
            <a:r>
              <a:rPr lang="fr-FR" dirty="0" smtClean="0"/>
              <a:t>POM peuvent être </a:t>
            </a:r>
            <a:r>
              <a:rPr lang="fr-FR" dirty="0" err="1" smtClean="0"/>
              <a:t>hierarchisés</a:t>
            </a:r>
            <a:endParaRPr lang="fr-FR" dirty="0" smtClean="0"/>
          </a:p>
          <a:p>
            <a:pPr lvl="1"/>
            <a:r>
              <a:rPr lang="fr-FR" dirty="0" smtClean="0"/>
              <a:t>Un fichier POM  peut avoir un </a:t>
            </a:r>
            <a:r>
              <a:rPr lang="fr-FR" dirty="0" err="1" smtClean="0"/>
              <a:t>pom</a:t>
            </a:r>
            <a:r>
              <a:rPr lang="fr-FR" dirty="0" smtClean="0"/>
              <a:t> parent</a:t>
            </a:r>
          </a:p>
          <a:p>
            <a:pPr lvl="1"/>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46</a:t>
            </a:fld>
            <a:endParaRPr lang="fr-BE"/>
          </a:p>
        </p:txBody>
      </p:sp>
    </p:spTree>
    <p:extLst>
      <p:ext uri="{BB962C8B-B14F-4D97-AF65-F5344CB8AC3E}">
        <p14:creationId xmlns:p14="http://schemas.microsoft.com/office/powerpoint/2010/main" val="294974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kern="1200" dirty="0" err="1" smtClean="0">
                <a:solidFill>
                  <a:schemeClr val="tx2"/>
                </a:solidFill>
                <a:effectLst>
                  <a:outerShdw blurRad="63500" dist="38100" dir="5400000" algn="t" rotWithShape="0">
                    <a:srgbClr val="000000">
                      <a:alpha val="25000"/>
                    </a:srgbClr>
                  </a:outerShdw>
                </a:effectLst>
                <a:latin typeface="+mn-lt"/>
                <a:ea typeface="+mj-ea"/>
                <a:cs typeface="+mj-cs"/>
              </a:rPr>
              <a:t>Maven</a:t>
            </a:r>
            <a:r>
              <a:rPr lang="fr-FR" sz="4000" kern="1200" dirty="0" smtClean="0">
                <a:solidFill>
                  <a:schemeClr val="tx2"/>
                </a:solidFill>
                <a:effectLst>
                  <a:outerShdw blurRad="63500" dist="38100" dir="5400000" algn="t" rotWithShape="0">
                    <a:srgbClr val="000000">
                      <a:alpha val="25000"/>
                    </a:srgbClr>
                  </a:outerShdw>
                </a:effectLst>
                <a:latin typeface="+mn-lt"/>
                <a:ea typeface="+mj-ea"/>
                <a:cs typeface="+mj-cs"/>
              </a:rPr>
              <a:t> / POM</a:t>
            </a:r>
            <a:endParaRPr lang="fr-FR" dirty="0"/>
          </a:p>
        </p:txBody>
      </p:sp>
      <p:sp>
        <p:nvSpPr>
          <p:cNvPr id="3" name="Espace réservé du contenu 2"/>
          <p:cNvSpPr>
            <a:spLocks noGrp="1"/>
          </p:cNvSpPr>
          <p:nvPr>
            <p:ph idx="1"/>
          </p:nvPr>
        </p:nvSpPr>
        <p:spPr/>
        <p:txBody>
          <a:bodyPr/>
          <a:lstStyle/>
          <a:p>
            <a:r>
              <a:rPr lang="fr-FR" dirty="0"/>
              <a:t>Déclaration des dépendances</a:t>
            </a:r>
          </a:p>
          <a:p>
            <a:r>
              <a:rPr lang="fr-FR" dirty="0"/>
              <a:t>Configuration des tâches compilation ( version de Java, encodage,…)</a:t>
            </a:r>
          </a:p>
          <a:p>
            <a:r>
              <a:rPr lang="fr-FR" dirty="0"/>
              <a:t>documentation ( </a:t>
            </a:r>
            <a:r>
              <a:rPr lang="fr-FR" dirty="0" err="1"/>
              <a:t>javadoc</a:t>
            </a:r>
            <a:r>
              <a:rPr lang="fr-FR" dirty="0"/>
              <a:t>)</a:t>
            </a:r>
          </a:p>
          <a:p>
            <a:r>
              <a:rPr lang="fr-FR" dirty="0"/>
              <a:t>Configuration des tests	</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47</a:t>
            </a:fld>
            <a:endParaRPr lang="fr-BE"/>
          </a:p>
        </p:txBody>
      </p:sp>
    </p:spTree>
    <p:extLst>
      <p:ext uri="{BB962C8B-B14F-4D97-AF65-F5344CB8AC3E}">
        <p14:creationId xmlns:p14="http://schemas.microsoft.com/office/powerpoint/2010/main" val="3429799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Cycle de vie</a:t>
            </a:r>
            <a:endParaRPr lang="fr-FR" dirty="0"/>
          </a:p>
        </p:txBody>
      </p:sp>
      <p:sp>
        <p:nvSpPr>
          <p:cNvPr id="3" name="Espace réservé du contenu 2"/>
          <p:cNvSpPr>
            <a:spLocks noGrp="1"/>
          </p:cNvSpPr>
          <p:nvPr>
            <p:ph idx="1"/>
          </p:nvPr>
        </p:nvSpPr>
        <p:spPr/>
        <p:txBody>
          <a:bodyPr/>
          <a:lstStyle/>
          <a:p>
            <a:pPr marL="0" indent="0">
              <a:buNone/>
            </a:pPr>
            <a:r>
              <a:rPr lang="en-US" dirty="0" smtClean="0"/>
              <a:t>Les buts / goals </a:t>
            </a:r>
            <a:r>
              <a:rPr lang="en-US" dirty="0" err="1" smtClean="0"/>
              <a:t>principaux</a:t>
            </a:r>
            <a:r>
              <a:rPr lang="en-US" dirty="0" smtClean="0"/>
              <a:t>:</a:t>
            </a:r>
          </a:p>
          <a:p>
            <a:r>
              <a:rPr lang="en-US" dirty="0" smtClean="0"/>
              <a:t>clean</a:t>
            </a:r>
          </a:p>
          <a:p>
            <a:r>
              <a:rPr lang="en-US" dirty="0" smtClean="0"/>
              <a:t>compile</a:t>
            </a:r>
            <a:endParaRPr lang="en-US" dirty="0"/>
          </a:p>
          <a:p>
            <a:r>
              <a:rPr lang="en-US" dirty="0"/>
              <a:t>test</a:t>
            </a:r>
          </a:p>
          <a:p>
            <a:r>
              <a:rPr lang="en-US" dirty="0" smtClean="0"/>
              <a:t>install</a:t>
            </a:r>
            <a:endParaRPr lang="en-US" dirty="0"/>
          </a:p>
          <a:p>
            <a:r>
              <a:rPr lang="en-US" dirty="0"/>
              <a:t>deploy</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48</a:t>
            </a:fld>
            <a:endParaRPr lang="fr-BE"/>
          </a:p>
        </p:txBody>
      </p:sp>
    </p:spTree>
    <p:extLst>
      <p:ext uri="{BB962C8B-B14F-4D97-AF65-F5344CB8AC3E}">
        <p14:creationId xmlns:p14="http://schemas.microsoft.com/office/powerpoint/2010/main" val="3863265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dépôts</a:t>
            </a:r>
            <a:endParaRPr lang="fr-FR" dirty="0"/>
          </a:p>
        </p:txBody>
      </p:sp>
      <p:sp>
        <p:nvSpPr>
          <p:cNvPr id="3" name="Espace réservé du contenu 2"/>
          <p:cNvSpPr>
            <a:spLocks noGrp="1"/>
          </p:cNvSpPr>
          <p:nvPr>
            <p:ph idx="1"/>
          </p:nvPr>
        </p:nvSpPr>
        <p:spPr/>
        <p:txBody>
          <a:bodyPr/>
          <a:lstStyle/>
          <a:p>
            <a:r>
              <a:rPr lang="fr-FR" dirty="0" smtClean="0"/>
              <a:t>Dépôt</a:t>
            </a:r>
            <a:r>
              <a:rPr lang="fr-FR" baseline="0" dirty="0" smtClean="0"/>
              <a:t> local</a:t>
            </a:r>
          </a:p>
          <a:p>
            <a:r>
              <a:rPr lang="fr-FR" baseline="0" dirty="0" smtClean="0"/>
              <a:t>Partagé</a:t>
            </a:r>
          </a:p>
          <a:p>
            <a:r>
              <a:rPr lang="fr-FR" baseline="0" dirty="0" smtClean="0"/>
              <a:t>Interaction avec les commandes</a:t>
            </a:r>
          </a:p>
          <a:p>
            <a:r>
              <a:rPr lang="fr-FR" baseline="0" dirty="0" smtClean="0"/>
              <a:t>tests</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49</a:t>
            </a:fld>
            <a:endParaRPr lang="fr-BE"/>
          </a:p>
        </p:txBody>
      </p:sp>
    </p:spTree>
    <p:extLst>
      <p:ext uri="{BB962C8B-B14F-4D97-AF65-F5344CB8AC3E}">
        <p14:creationId xmlns:p14="http://schemas.microsoft.com/office/powerpoint/2010/main" val="329939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Fudaa</a:t>
            </a:r>
            <a:endParaRPr lang="fr-FR" dirty="0"/>
          </a:p>
        </p:txBody>
      </p:sp>
      <p:sp>
        <p:nvSpPr>
          <p:cNvPr id="3" name="Espace réservé du contenu 2"/>
          <p:cNvSpPr>
            <a:spLocks noGrp="1"/>
          </p:cNvSpPr>
          <p:nvPr>
            <p:ph idx="1"/>
          </p:nvPr>
        </p:nvSpPr>
        <p:spPr/>
        <p:txBody>
          <a:bodyPr/>
          <a:lstStyle/>
          <a:p>
            <a:pPr marL="0" indent="0">
              <a:buNone/>
            </a:pPr>
            <a:r>
              <a:rPr lang="fr-FR" b="1" dirty="0" smtClean="0"/>
              <a:t>Objectif</a:t>
            </a:r>
            <a:r>
              <a:rPr lang="fr-FR" dirty="0" smtClean="0"/>
              <a:t>: comprendre les origines de Fudaa</a:t>
            </a:r>
          </a:p>
          <a:p>
            <a:r>
              <a:rPr lang="fr-FR" dirty="0" smtClean="0"/>
              <a:t>Projet initié en 1998</a:t>
            </a:r>
          </a:p>
          <a:p>
            <a:pPr lvl="0"/>
            <a:r>
              <a:rPr lang="fr-FR" dirty="0" smtClean="0"/>
              <a:t>Par Guillaume </a:t>
            </a:r>
            <a:r>
              <a:rPr lang="fr-FR" dirty="0" err="1" smtClean="0"/>
              <a:t>Desnoix</a:t>
            </a:r>
            <a:r>
              <a:rPr lang="fr-FR" dirty="0" smtClean="0"/>
              <a:t> et Axel </a:t>
            </a:r>
            <a:r>
              <a:rPr lang="fr-FR" dirty="0" err="1" smtClean="0"/>
              <a:t>von</a:t>
            </a:r>
            <a:r>
              <a:rPr lang="fr-FR" dirty="0" smtClean="0"/>
              <a:t> Arnim</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fr-FR" sz="2400" b="0" i="0" kern="1200" baseline="0" dirty="0" smtClean="0">
                <a:solidFill>
                  <a:schemeClr val="tx1">
                    <a:lumMod val="50000"/>
                    <a:lumOff val="50000"/>
                  </a:schemeClr>
                </a:solidFill>
                <a:effectLst/>
                <a:latin typeface="+mj-lt"/>
                <a:ea typeface="+mn-ea"/>
                <a:cs typeface="+mn-cs"/>
              </a:rPr>
              <a:t>Licence libre GPL: code source accessible</a:t>
            </a:r>
            <a:endParaRPr lang="fr-FR" sz="2400" dirty="0" smtClean="0">
              <a:effectLst/>
            </a:endParaRPr>
          </a:p>
          <a:p>
            <a:pPr lvl="0"/>
            <a:r>
              <a:rPr lang="fr-FR" sz="2400" b="0" i="0" u="none" strike="noStrike" kern="1200" baseline="0" dirty="0" smtClean="0">
                <a:solidFill>
                  <a:schemeClr val="tx1">
                    <a:lumMod val="50000"/>
                    <a:lumOff val="50000"/>
                  </a:schemeClr>
                </a:solidFill>
                <a:latin typeface="+mj-lt"/>
                <a:ea typeface="+mn-ea"/>
                <a:cs typeface="+mn-cs"/>
              </a:rPr>
              <a:t>Développement collaboratif</a:t>
            </a:r>
            <a:endParaRPr lang="fr-FR" dirty="0" smtClean="0"/>
          </a:p>
          <a:p>
            <a:pPr lvl="0"/>
            <a:r>
              <a:rPr lang="fr-FR" dirty="0" smtClean="0"/>
              <a:t>Premières applications:</a:t>
            </a:r>
            <a:r>
              <a:rPr lang="fr-FR" baseline="0" dirty="0" smtClean="0"/>
              <a:t> </a:t>
            </a:r>
            <a:r>
              <a:rPr lang="fr-FR" baseline="0" dirty="0" err="1" smtClean="0"/>
              <a:t>Curvi</a:t>
            </a:r>
            <a:r>
              <a:rPr lang="fr-FR" baseline="0" dirty="0" smtClean="0"/>
              <a:t>, Lido</a:t>
            </a:r>
            <a:endParaRPr lang="fr-FR" dirty="0"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1683864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 quoi sert un </a:t>
            </a:r>
            <a:r>
              <a:rPr lang="fr-FR" err="1" smtClean="0"/>
              <a:t>dépot</a:t>
            </a:r>
            <a:endParaRPr lang="fr-FR"/>
          </a:p>
        </p:txBody>
      </p:sp>
      <p:sp>
        <p:nvSpPr>
          <p:cNvPr id="3" name="Espace réservé du contenu 2"/>
          <p:cNvSpPr>
            <a:spLocks noGrp="1"/>
          </p:cNvSpPr>
          <p:nvPr>
            <p:ph idx="1"/>
          </p:nvPr>
        </p:nvSpPr>
        <p:spPr/>
        <p:txBody>
          <a:bodyPr/>
          <a:lstStyle/>
          <a:p>
            <a:r>
              <a:rPr lang="fr-FR" smtClean="0"/>
              <a:t>Partage des librairies externes</a:t>
            </a:r>
          </a:p>
          <a:p>
            <a:r>
              <a:rPr lang="fr-FR" smtClean="0"/>
              <a:t>Publications des version</a:t>
            </a:r>
          </a:p>
          <a:p>
            <a:r>
              <a:rPr lang="fr-FR" smtClean="0"/>
              <a:t>Chaque </a:t>
            </a:r>
            <a:r>
              <a:rPr lang="fr-FR" err="1" smtClean="0"/>
              <a:t>artifact</a:t>
            </a:r>
            <a:r>
              <a:rPr lang="fr-FR" smtClean="0"/>
              <a:t> (jar) est rangé dans le dépôt</a:t>
            </a:r>
          </a:p>
          <a:p>
            <a:r>
              <a:rPr lang="fr-FR" smtClean="0"/>
              <a:t>Outils:</a:t>
            </a:r>
          </a:p>
          <a:p>
            <a:pPr lvl="1"/>
            <a:r>
              <a:rPr lang="fr-FR" err="1" smtClean="0"/>
              <a:t>Artifactory</a:t>
            </a:r>
            <a:r>
              <a:rPr lang="fr-FR" smtClean="0"/>
              <a:t> (</a:t>
            </a:r>
            <a:r>
              <a:rPr lang="fr-FR"/>
              <a:t>Fudaa): http://repository.fudaa.fr/artifactory</a:t>
            </a:r>
            <a:endParaRPr lang="fr-FR" smtClean="0"/>
          </a:p>
          <a:p>
            <a:pPr lvl="1"/>
            <a:r>
              <a:rPr lang="fr-FR" err="1" smtClean="0"/>
              <a:t>Nexus</a:t>
            </a:r>
            <a:endParaRPr lang="fr-FR"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50</a:t>
            </a:fld>
            <a:endParaRPr lang="fr-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437112"/>
            <a:ext cx="5324635" cy="230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26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d’un </a:t>
            </a:r>
            <a:r>
              <a:rPr lang="fr-FR" err="1" smtClean="0"/>
              <a:t>dépot</a:t>
            </a:r>
            <a:endParaRPr lang="fr-FR"/>
          </a:p>
        </p:txBody>
      </p:sp>
      <p:sp>
        <p:nvSpPr>
          <p:cNvPr id="3" name="Espace réservé du contenu 2"/>
          <p:cNvSpPr>
            <a:spLocks noGrp="1"/>
          </p:cNvSpPr>
          <p:nvPr>
            <p:ph idx="1"/>
          </p:nvPr>
        </p:nvSpPr>
        <p:spPr/>
        <p:txBody>
          <a:bodyPr/>
          <a:lstStyle/>
          <a:p>
            <a:r>
              <a:rPr lang="fr-FR"/>
              <a:t>Chaque livrable est </a:t>
            </a:r>
            <a:r>
              <a:rPr lang="fr-FR" smtClean="0"/>
              <a:t>identifié </a:t>
            </a:r>
            <a:r>
              <a:rPr lang="fr-FR"/>
              <a:t>par 4 données</a:t>
            </a:r>
          </a:p>
          <a:p>
            <a:pPr lvl="1"/>
            <a:r>
              <a:rPr lang="fr-FR" err="1"/>
              <a:t>GroupId</a:t>
            </a:r>
            <a:endParaRPr lang="fr-FR"/>
          </a:p>
          <a:p>
            <a:pPr lvl="1"/>
            <a:r>
              <a:rPr lang="fr-FR" err="1"/>
              <a:t>ArtifactId</a:t>
            </a:r>
            <a:endParaRPr lang="fr-FR"/>
          </a:p>
          <a:p>
            <a:pPr lvl="1"/>
            <a:r>
              <a:rPr lang="fr-FR"/>
              <a:t>Version</a:t>
            </a:r>
          </a:p>
          <a:p>
            <a:pPr lvl="1"/>
            <a:r>
              <a:rPr lang="fr-FR"/>
              <a:t>Et </a:t>
            </a:r>
            <a:r>
              <a:rPr lang="fr-FR" b="1" smtClean="0"/>
              <a:t>type</a:t>
            </a:r>
            <a:endParaRPr lang="fr-F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51</a:t>
            </a:fld>
            <a:endParaRPr lang="fr-BE"/>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896"/>
            <a:ext cx="31146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V="1">
            <a:off x="5220072" y="3140968"/>
            <a:ext cx="208823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91880" y="2996952"/>
            <a:ext cx="1656184" cy="792088"/>
          </a:xfrm>
          <a:prstGeom prst="rect">
            <a:avLst/>
          </a:prstGeom>
          <a:no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3" name="Connecteur droit avec flèche 12"/>
          <p:cNvCxnSpPr>
            <a:endCxn id="18" idx="1"/>
          </p:cNvCxnSpPr>
          <p:nvPr/>
        </p:nvCxnSpPr>
        <p:spPr>
          <a:xfrm flipV="1">
            <a:off x="5220072" y="2456892"/>
            <a:ext cx="2088232"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7308304" y="2960948"/>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mtClean="0"/>
              <a:t>Nom</a:t>
            </a:r>
            <a:r>
              <a:rPr lang="fr-FR" sz="1200" smtClean="0"/>
              <a:t>: </a:t>
            </a:r>
            <a:r>
              <a:rPr lang="fr-FR" sz="1200" err="1" smtClean="0"/>
              <a:t>artifactId</a:t>
            </a:r>
            <a:endParaRPr lang="fr-FR" sz="1200"/>
          </a:p>
        </p:txBody>
      </p:sp>
      <p:sp>
        <p:nvSpPr>
          <p:cNvPr id="18" name="Rectangle à coins arrondis 17"/>
          <p:cNvSpPr/>
          <p:nvPr/>
        </p:nvSpPr>
        <p:spPr>
          <a:xfrm>
            <a:off x="7308304" y="2276872"/>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mtClean="0"/>
              <a:t>Groupe</a:t>
            </a:r>
            <a:r>
              <a:rPr lang="fr-FR" sz="1200" smtClean="0"/>
              <a:t>: </a:t>
            </a:r>
            <a:r>
              <a:rPr lang="fr-FR" sz="1200" err="1" smtClean="0"/>
              <a:t>groupId</a:t>
            </a:r>
            <a:endParaRPr lang="fr-FR" sz="1200"/>
          </a:p>
        </p:txBody>
      </p:sp>
      <p:cxnSp>
        <p:nvCxnSpPr>
          <p:cNvPr id="19" name="Connecteur droit avec flèche 18"/>
          <p:cNvCxnSpPr/>
          <p:nvPr/>
        </p:nvCxnSpPr>
        <p:spPr>
          <a:xfrm>
            <a:off x="5130476" y="4288358"/>
            <a:ext cx="21778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7308304" y="4108338"/>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mtClean="0"/>
              <a:t>Version</a:t>
            </a:r>
            <a:r>
              <a:rPr lang="fr-FR" sz="1200" smtClean="0"/>
              <a:t>: </a:t>
            </a:r>
            <a:r>
              <a:rPr lang="fr-FR" sz="1200" err="1" smtClean="0"/>
              <a:t>artifactId</a:t>
            </a:r>
            <a:endParaRPr lang="fr-FR" sz="1200"/>
          </a:p>
        </p:txBody>
      </p:sp>
      <p:sp>
        <p:nvSpPr>
          <p:cNvPr id="26" name="Rectangle 25"/>
          <p:cNvSpPr/>
          <p:nvPr/>
        </p:nvSpPr>
        <p:spPr>
          <a:xfrm>
            <a:off x="5580112" y="4365104"/>
            <a:ext cx="564007" cy="1008112"/>
          </a:xfrm>
          <a:prstGeom prst="rect">
            <a:avLst/>
          </a:prstGeom>
          <a:noFill/>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27" name="Connecteur droit avec flèche 26"/>
          <p:cNvCxnSpPr/>
          <p:nvPr/>
        </p:nvCxnSpPr>
        <p:spPr>
          <a:xfrm>
            <a:off x="6144119" y="5373216"/>
            <a:ext cx="11641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7311071" y="5193196"/>
            <a:ext cx="144016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mtClean="0"/>
              <a:t>Type</a:t>
            </a:r>
            <a:endParaRPr lang="fr-FR" sz="1200"/>
          </a:p>
        </p:txBody>
      </p:sp>
      <p:sp>
        <p:nvSpPr>
          <p:cNvPr id="24" name="ZoneTexte 23"/>
          <p:cNvSpPr txBox="1"/>
          <p:nvPr/>
        </p:nvSpPr>
        <p:spPr>
          <a:xfrm>
            <a:off x="2518169" y="6309320"/>
            <a:ext cx="4774064" cy="369332"/>
          </a:xfrm>
          <a:prstGeom prst="rect">
            <a:avLst/>
          </a:prstGeom>
          <a:noFill/>
        </p:spPr>
        <p:txBody>
          <a:bodyPr wrap="none" rtlCol="0">
            <a:spAutoFit/>
          </a:bodyPr>
          <a:lstStyle/>
          <a:p>
            <a:r>
              <a:rPr lang="fr-FR" u="sng" smtClean="0"/>
              <a:t>Un module peut produire plusieurs livrables</a:t>
            </a:r>
            <a:endParaRPr lang="fr-FR" u="sng"/>
          </a:p>
        </p:txBody>
      </p:sp>
    </p:spTree>
    <p:extLst>
      <p:ext uri="{BB962C8B-B14F-4D97-AF65-F5344CB8AC3E}">
        <p14:creationId xmlns:p14="http://schemas.microsoft.com/office/powerpoint/2010/main" val="10560230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2</a:t>
            </a:r>
            <a:r>
              <a:rPr lang="fr-FR" baseline="0" smtClean="0"/>
              <a:t> Types de livrables</a:t>
            </a:r>
            <a:endParaRPr lang="fr-FR"/>
          </a:p>
        </p:txBody>
      </p:sp>
      <p:sp>
        <p:nvSpPr>
          <p:cNvPr id="3" name="Espace réservé du contenu 2"/>
          <p:cNvSpPr>
            <a:spLocks noGrp="1"/>
          </p:cNvSpPr>
          <p:nvPr>
            <p:ph idx="1"/>
          </p:nvPr>
        </p:nvSpPr>
        <p:spPr/>
        <p:txBody>
          <a:bodyPr/>
          <a:lstStyle/>
          <a:p>
            <a:r>
              <a:rPr lang="fr-FR" err="1" smtClean="0"/>
              <a:t>Snapshot</a:t>
            </a:r>
            <a:endParaRPr lang="fr-FR" smtClean="0"/>
          </a:p>
          <a:p>
            <a:pPr lvl="1"/>
            <a:r>
              <a:rPr lang="fr-FR" smtClean="0"/>
              <a:t>En cours de développement</a:t>
            </a:r>
          </a:p>
          <a:p>
            <a:pPr lvl="1"/>
            <a:r>
              <a:rPr lang="fr-FR" smtClean="0"/>
              <a:t>Les </a:t>
            </a:r>
            <a:r>
              <a:rPr lang="fr-FR" err="1" smtClean="0"/>
              <a:t>artifacts</a:t>
            </a:r>
            <a:r>
              <a:rPr lang="fr-FR" smtClean="0"/>
              <a:t> sont « remplaçables »</a:t>
            </a:r>
          </a:p>
          <a:p>
            <a:endParaRPr lang="fr-FR" smtClean="0"/>
          </a:p>
          <a:p>
            <a:r>
              <a:rPr lang="fr-FR" smtClean="0"/>
              <a:t>Release</a:t>
            </a:r>
          </a:p>
          <a:p>
            <a:pPr lvl="1"/>
            <a:r>
              <a:rPr lang="fr-FR" err="1" smtClean="0"/>
              <a:t>Versionnée</a:t>
            </a:r>
            <a:r>
              <a:rPr lang="fr-FR" smtClean="0"/>
              <a:t> ( taguée) dans le gestionnaire de sources</a:t>
            </a:r>
          </a:p>
          <a:p>
            <a:pPr lvl="1"/>
            <a:r>
              <a:rPr lang="fr-FR" smtClean="0"/>
              <a:t>Non modifiable</a:t>
            </a:r>
          </a:p>
          <a:p>
            <a:pPr lvl="1"/>
            <a:endParaRPr lang="fr-FR"/>
          </a:p>
          <a:p>
            <a:endParaRPr lang="fr-FR" b="1" u="sng" smtClean="0"/>
          </a:p>
          <a:p>
            <a:r>
              <a:rPr lang="fr-FR" b="1" u="sng" smtClean="0"/>
              <a:t>On travaille donc toujours sur des versions </a:t>
            </a:r>
            <a:r>
              <a:rPr lang="fr-FR" b="1" u="sng" err="1" smtClean="0"/>
              <a:t>Snapshot</a:t>
            </a:r>
            <a:endParaRPr lang="fr-FR" b="1" u="sng" smtClean="0"/>
          </a:p>
          <a:p>
            <a:pPr lvl="1"/>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52</a:t>
            </a:fld>
            <a:endParaRPr lang="fr-BE"/>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492896"/>
            <a:ext cx="209550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6876256" y="2750054"/>
            <a:ext cx="1656184" cy="2160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t>1</a:t>
            </a:r>
            <a:endParaRPr lang="fr-FR"/>
          </a:p>
        </p:txBody>
      </p:sp>
      <p:sp>
        <p:nvSpPr>
          <p:cNvPr id="8" name="Rectangle à coins arrondis 7"/>
          <p:cNvSpPr/>
          <p:nvPr/>
        </p:nvSpPr>
        <p:spPr>
          <a:xfrm>
            <a:off x="6876256" y="3284984"/>
            <a:ext cx="1673606" cy="2160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5498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lèche vers le bas 34"/>
          <p:cNvSpPr/>
          <p:nvPr/>
        </p:nvSpPr>
        <p:spPr>
          <a:xfrm rot="15401947">
            <a:off x="6545799" y="3806475"/>
            <a:ext cx="288032" cy="144317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lstStyle/>
          <a:p>
            <a:r>
              <a:rPr lang="fr-FR" smtClean="0"/>
              <a:t>Fonctionnement global</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53</a:t>
            </a:fld>
            <a:endParaRPr lang="fr-BE"/>
          </a:p>
        </p:txBody>
      </p:sp>
      <p:pic>
        <p:nvPicPr>
          <p:cNvPr id="7170" name="Picture 2" descr="administrator, business man, consultancy, man, us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64" y="220486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nalytics, database, firewall, server, storag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433935"/>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476135" y="1924554"/>
            <a:ext cx="3012794"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Demande à </a:t>
            </a:r>
            <a:r>
              <a:rPr lang="fr-FR" sz="1400" err="1" smtClean="0"/>
              <a:t>Maven</a:t>
            </a:r>
            <a:r>
              <a:rPr lang="fr-FR" sz="1400" smtClean="0"/>
              <a:t> de compiler</a:t>
            </a:r>
            <a:endParaRPr lang="fr-FR" sz="1400"/>
          </a:p>
        </p:txBody>
      </p:sp>
      <p:sp>
        <p:nvSpPr>
          <p:cNvPr id="9" name="Rectangle à coins arrondis 8"/>
          <p:cNvSpPr/>
          <p:nvPr/>
        </p:nvSpPr>
        <p:spPr>
          <a:xfrm>
            <a:off x="7101221" y="4735996"/>
            <a:ext cx="1944216" cy="55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err="1" smtClean="0"/>
              <a:t>Artifactory</a:t>
            </a:r>
            <a:r>
              <a:rPr lang="fr-FR" smtClean="0"/>
              <a:t> Fudaa</a:t>
            </a:r>
            <a:endParaRPr lang="fr-FR"/>
          </a:p>
        </p:txBody>
      </p:sp>
      <p:sp>
        <p:nvSpPr>
          <p:cNvPr id="14" name="Rectangle à coins arrondis 13"/>
          <p:cNvSpPr/>
          <p:nvPr/>
        </p:nvSpPr>
        <p:spPr>
          <a:xfrm>
            <a:off x="2476134" y="2490711"/>
            <a:ext cx="3012795"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err="1" smtClean="0"/>
              <a:t>Maven</a:t>
            </a:r>
            <a:r>
              <a:rPr lang="fr-FR" sz="1400" smtClean="0"/>
              <a:t> détecte les dépendances</a:t>
            </a:r>
            <a:endParaRPr lang="fr-FR" sz="1400"/>
          </a:p>
        </p:txBody>
      </p:sp>
      <p:sp>
        <p:nvSpPr>
          <p:cNvPr id="15" name="Rectangle à coins arrondis 14"/>
          <p:cNvSpPr/>
          <p:nvPr/>
        </p:nvSpPr>
        <p:spPr>
          <a:xfrm>
            <a:off x="2483768" y="3075159"/>
            <a:ext cx="3005161"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Dépendances de type release</a:t>
            </a:r>
          </a:p>
          <a:p>
            <a:pPr algn="ctr"/>
            <a:r>
              <a:rPr lang="fr-FR" sz="1400" smtClean="0"/>
              <a:t>Présente sur le poste ?</a:t>
            </a:r>
            <a:endParaRPr lang="fr-FR" sz="1400"/>
          </a:p>
        </p:txBody>
      </p:sp>
      <p:sp>
        <p:nvSpPr>
          <p:cNvPr id="11" name="Flèche vers le bas 10"/>
          <p:cNvSpPr/>
          <p:nvPr/>
        </p:nvSpPr>
        <p:spPr>
          <a:xfrm>
            <a:off x="3878337" y="2338311"/>
            <a:ext cx="216024" cy="304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8" name="Flèche vers le bas 17"/>
          <p:cNvSpPr/>
          <p:nvPr/>
        </p:nvSpPr>
        <p:spPr>
          <a:xfrm>
            <a:off x="3878337" y="2846100"/>
            <a:ext cx="216024" cy="304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9" name="Flèche vers le bas 18"/>
          <p:cNvSpPr/>
          <p:nvPr/>
        </p:nvSpPr>
        <p:spPr>
          <a:xfrm rot="16583875">
            <a:off x="6484094" y="2945720"/>
            <a:ext cx="288032" cy="150660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3" name="ZoneTexte 12"/>
          <p:cNvSpPr txBox="1"/>
          <p:nvPr/>
        </p:nvSpPr>
        <p:spPr>
          <a:xfrm>
            <a:off x="370943" y="2999475"/>
            <a:ext cx="2105192" cy="523220"/>
          </a:xfrm>
          <a:prstGeom prst="rect">
            <a:avLst/>
          </a:prstGeom>
          <a:noFill/>
        </p:spPr>
        <p:txBody>
          <a:bodyPr wrap="none" rtlCol="0">
            <a:spAutoFit/>
          </a:bodyPr>
          <a:lstStyle/>
          <a:p>
            <a:r>
              <a:rPr lang="fr-FR" sz="1400" smtClean="0"/>
              <a:t>Travaille sur </a:t>
            </a:r>
            <a:r>
              <a:rPr lang="fr-FR" sz="1400" err="1" smtClean="0"/>
              <a:t>ctulu</a:t>
            </a:r>
            <a:r>
              <a:rPr lang="fr-FR" sz="1400" smtClean="0"/>
              <a:t>-bu</a:t>
            </a:r>
          </a:p>
          <a:p>
            <a:r>
              <a:rPr lang="fr-FR" sz="1400" smtClean="0"/>
              <a:t>Version 1.0-SNAPSHOT</a:t>
            </a:r>
            <a:endParaRPr lang="fr-FR" sz="1400"/>
          </a:p>
        </p:txBody>
      </p:sp>
      <p:sp>
        <p:nvSpPr>
          <p:cNvPr id="23" name="Rectangle à coins arrondis 22"/>
          <p:cNvSpPr/>
          <p:nvPr/>
        </p:nvSpPr>
        <p:spPr>
          <a:xfrm>
            <a:off x="6061249" y="3033720"/>
            <a:ext cx="1305633" cy="353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050" smtClean="0"/>
              <a:t>Téléchargement</a:t>
            </a:r>
            <a:endParaRPr lang="fr-FR" sz="1050"/>
          </a:p>
        </p:txBody>
      </p:sp>
      <p:sp>
        <p:nvSpPr>
          <p:cNvPr id="25" name="Rectangle à coins arrondis 24"/>
          <p:cNvSpPr/>
          <p:nvPr/>
        </p:nvSpPr>
        <p:spPr>
          <a:xfrm>
            <a:off x="4903835" y="3432133"/>
            <a:ext cx="792088" cy="381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mtClean="0"/>
              <a:t>Non</a:t>
            </a:r>
            <a:endParaRPr lang="fr-FR"/>
          </a:p>
        </p:txBody>
      </p:sp>
      <p:sp>
        <p:nvSpPr>
          <p:cNvPr id="33" name="Rectangle à coins arrondis 32"/>
          <p:cNvSpPr/>
          <p:nvPr/>
        </p:nvSpPr>
        <p:spPr>
          <a:xfrm>
            <a:off x="2483768" y="4178192"/>
            <a:ext cx="3005162" cy="69868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Dépendances de type </a:t>
            </a:r>
            <a:r>
              <a:rPr lang="fr-FR" sz="1400" err="1" smtClean="0"/>
              <a:t>snapshot</a:t>
            </a:r>
            <a:endParaRPr lang="fr-FR" sz="1400" smtClean="0"/>
          </a:p>
          <a:p>
            <a:pPr algn="ctr"/>
            <a:r>
              <a:rPr lang="fr-FR" sz="1400" smtClean="0"/>
              <a:t>Présente sur le poste et </a:t>
            </a:r>
          </a:p>
          <a:p>
            <a:pPr algn="ctr"/>
            <a:r>
              <a:rPr lang="fr-FR" sz="1400" b="1" smtClean="0"/>
              <a:t>Est-ce la dernière</a:t>
            </a:r>
            <a:r>
              <a:rPr lang="fr-FR" sz="1400" smtClean="0"/>
              <a:t> ?</a:t>
            </a:r>
            <a:endParaRPr lang="fr-FR" sz="1400"/>
          </a:p>
        </p:txBody>
      </p:sp>
      <p:sp>
        <p:nvSpPr>
          <p:cNvPr id="34" name="Rectangle à coins arrondis 33"/>
          <p:cNvSpPr/>
          <p:nvPr/>
        </p:nvSpPr>
        <p:spPr>
          <a:xfrm>
            <a:off x="5056235" y="4632024"/>
            <a:ext cx="792088" cy="381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mtClean="0"/>
              <a:t>Non</a:t>
            </a:r>
            <a:endParaRPr lang="fr-FR"/>
          </a:p>
        </p:txBody>
      </p:sp>
      <p:sp>
        <p:nvSpPr>
          <p:cNvPr id="36" name="Rectangle à coins arrondis 35"/>
          <p:cNvSpPr/>
          <p:nvPr/>
        </p:nvSpPr>
        <p:spPr>
          <a:xfrm>
            <a:off x="2502898" y="5661248"/>
            <a:ext cx="2986031"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Compilation</a:t>
            </a:r>
            <a:endParaRPr lang="fr-FR" sz="1400"/>
          </a:p>
        </p:txBody>
      </p:sp>
      <p:sp>
        <p:nvSpPr>
          <p:cNvPr id="26" name="ZoneTexte 25"/>
          <p:cNvSpPr txBox="1"/>
          <p:nvPr/>
        </p:nvSpPr>
        <p:spPr>
          <a:xfrm>
            <a:off x="4563738" y="6303803"/>
            <a:ext cx="2264370" cy="276999"/>
          </a:xfrm>
          <a:prstGeom prst="rect">
            <a:avLst/>
          </a:prstGeom>
          <a:noFill/>
        </p:spPr>
        <p:txBody>
          <a:bodyPr wrap="square" rtlCol="0">
            <a:spAutoFit/>
          </a:bodyPr>
          <a:lstStyle/>
          <a:p>
            <a:r>
              <a:rPr lang="fr-FR" sz="1200" smtClean="0"/>
              <a:t>Possibilité de travailler offline</a:t>
            </a:r>
          </a:p>
        </p:txBody>
      </p:sp>
      <p:sp>
        <p:nvSpPr>
          <p:cNvPr id="27" name="Rectangle à coins arrondis 26"/>
          <p:cNvSpPr/>
          <p:nvPr/>
        </p:nvSpPr>
        <p:spPr>
          <a:xfrm>
            <a:off x="467544" y="5020897"/>
            <a:ext cx="2448272" cy="5683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smtClean="0"/>
              <a:t>Echec si dépendances non trouvées</a:t>
            </a:r>
            <a:endParaRPr lang="fr-FR" sz="1200"/>
          </a:p>
        </p:txBody>
      </p:sp>
      <p:sp>
        <p:nvSpPr>
          <p:cNvPr id="39" name="Flèche vers le bas 38"/>
          <p:cNvSpPr/>
          <p:nvPr/>
        </p:nvSpPr>
        <p:spPr>
          <a:xfrm>
            <a:off x="3874519" y="3660885"/>
            <a:ext cx="216024" cy="304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0" name="Flèche vers le bas 39"/>
          <p:cNvSpPr/>
          <p:nvPr/>
        </p:nvSpPr>
        <p:spPr>
          <a:xfrm>
            <a:off x="3887901" y="5152668"/>
            <a:ext cx="216024" cy="304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19811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Fonctionnement global</a:t>
            </a:r>
            <a:br>
              <a:rPr lang="fr-FR" smtClean="0"/>
            </a:br>
            <a:r>
              <a:rPr lang="fr-FR" err="1" smtClean="0"/>
              <a:t>Snapshot</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54</a:t>
            </a:fld>
            <a:endParaRPr lang="fr-BE"/>
          </a:p>
        </p:txBody>
      </p:sp>
      <p:pic>
        <p:nvPicPr>
          <p:cNvPr id="7170" name="Picture 2" descr="administrator, business man, consultancy, man, us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064" y="220486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nalytics, database, firewall, server, storag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692" y="330725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2855140" y="1772816"/>
            <a:ext cx="2292924"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Modifie </a:t>
            </a:r>
            <a:r>
              <a:rPr lang="fr-FR" sz="1400" err="1" smtClean="0"/>
              <a:t>ctulu</a:t>
            </a:r>
            <a:r>
              <a:rPr lang="fr-FR" sz="1400" smtClean="0"/>
              <a:t>-bu</a:t>
            </a:r>
            <a:endParaRPr lang="fr-FR" sz="1400"/>
          </a:p>
        </p:txBody>
      </p:sp>
      <p:pic>
        <p:nvPicPr>
          <p:cNvPr id="7176" name="Picture 8" descr="female, lady, user, wom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025009"/>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p:cNvSpPr/>
          <p:nvPr/>
        </p:nvSpPr>
        <p:spPr>
          <a:xfrm>
            <a:off x="6228184" y="2509664"/>
            <a:ext cx="1944216" cy="55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err="1" smtClean="0"/>
              <a:t>Artifactory</a:t>
            </a:r>
            <a:r>
              <a:rPr lang="fr-FR" smtClean="0"/>
              <a:t> Fudaa</a:t>
            </a:r>
            <a:endParaRPr lang="fr-FR"/>
          </a:p>
        </p:txBody>
      </p:sp>
      <p:sp>
        <p:nvSpPr>
          <p:cNvPr id="14" name="Rectangle à coins arrondis 13"/>
          <p:cNvSpPr/>
          <p:nvPr/>
        </p:nvSpPr>
        <p:spPr>
          <a:xfrm>
            <a:off x="2855140" y="2338973"/>
            <a:ext cx="2292924" cy="4320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Test Ok</a:t>
            </a:r>
            <a:endParaRPr lang="fr-FR" sz="1400"/>
          </a:p>
        </p:txBody>
      </p:sp>
      <p:sp>
        <p:nvSpPr>
          <p:cNvPr id="15" name="Rectangle à coins arrondis 14"/>
          <p:cNvSpPr/>
          <p:nvPr/>
        </p:nvSpPr>
        <p:spPr>
          <a:xfrm>
            <a:off x="2855140" y="2923420"/>
            <a:ext cx="2292924" cy="7216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400" smtClean="0"/>
              <a:t>Publie le jar sur le dépôt</a:t>
            </a:r>
          </a:p>
          <a:p>
            <a:pPr algn="ctr"/>
            <a:r>
              <a:rPr lang="fr-FR" sz="1400" smtClean="0"/>
              <a:t>Avec une date de publication</a:t>
            </a:r>
            <a:endParaRPr lang="fr-FR" sz="1400"/>
          </a:p>
        </p:txBody>
      </p:sp>
      <p:sp>
        <p:nvSpPr>
          <p:cNvPr id="11" name="Flèche vers le bas 10"/>
          <p:cNvSpPr/>
          <p:nvPr/>
        </p:nvSpPr>
        <p:spPr>
          <a:xfrm>
            <a:off x="3893590" y="2186573"/>
            <a:ext cx="216024" cy="304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8" name="Flèche vers le bas 17"/>
          <p:cNvSpPr/>
          <p:nvPr/>
        </p:nvSpPr>
        <p:spPr>
          <a:xfrm>
            <a:off x="3893590" y="2694362"/>
            <a:ext cx="216024" cy="3048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9" name="Flèche vers le bas 18"/>
          <p:cNvSpPr/>
          <p:nvPr/>
        </p:nvSpPr>
        <p:spPr>
          <a:xfrm rot="17058246">
            <a:off x="5836388" y="2651968"/>
            <a:ext cx="288032" cy="147833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0" name="Rectangle à coins arrondis 19"/>
          <p:cNvSpPr/>
          <p:nvPr/>
        </p:nvSpPr>
        <p:spPr>
          <a:xfrm>
            <a:off x="217831" y="836712"/>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err="1" smtClean="0"/>
              <a:t>ctulu</a:t>
            </a:r>
            <a:r>
              <a:rPr lang="fr-FR" sz="1200" smtClean="0"/>
              <a:t>-bu</a:t>
            </a:r>
            <a:endParaRPr lang="fr-FR" sz="1200"/>
          </a:p>
        </p:txBody>
      </p:sp>
      <p:sp>
        <p:nvSpPr>
          <p:cNvPr id="21" name="Rectangle à coins arrondis 20"/>
          <p:cNvSpPr/>
          <p:nvPr/>
        </p:nvSpPr>
        <p:spPr>
          <a:xfrm>
            <a:off x="217831" y="1556792"/>
            <a:ext cx="1368152"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200" err="1" smtClean="0"/>
              <a:t>ctulu-common</a:t>
            </a:r>
            <a:endParaRPr lang="fr-FR" sz="1200"/>
          </a:p>
        </p:txBody>
      </p:sp>
      <p:sp>
        <p:nvSpPr>
          <p:cNvPr id="12" name="Flèche vers le bas 11"/>
          <p:cNvSpPr/>
          <p:nvPr/>
        </p:nvSpPr>
        <p:spPr>
          <a:xfrm>
            <a:off x="811897" y="1124744"/>
            <a:ext cx="18002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70943" y="2999475"/>
            <a:ext cx="2105192" cy="523220"/>
          </a:xfrm>
          <a:prstGeom prst="rect">
            <a:avLst/>
          </a:prstGeom>
          <a:noFill/>
        </p:spPr>
        <p:txBody>
          <a:bodyPr wrap="none" rtlCol="0">
            <a:spAutoFit/>
          </a:bodyPr>
          <a:lstStyle/>
          <a:p>
            <a:r>
              <a:rPr lang="fr-FR" sz="1400" smtClean="0"/>
              <a:t>Travaille sur </a:t>
            </a:r>
            <a:r>
              <a:rPr lang="fr-FR" sz="1400" err="1" smtClean="0"/>
              <a:t>ctulu</a:t>
            </a:r>
            <a:r>
              <a:rPr lang="fr-FR" sz="1400" smtClean="0"/>
              <a:t>-bu</a:t>
            </a:r>
          </a:p>
          <a:p>
            <a:r>
              <a:rPr lang="fr-FR" sz="1400" smtClean="0"/>
              <a:t>Version 1.0-SNAPSHOT</a:t>
            </a:r>
            <a:endParaRPr lang="fr-FR" sz="1400"/>
          </a:p>
        </p:txBody>
      </p:sp>
      <p:sp>
        <p:nvSpPr>
          <p:cNvPr id="24" name="ZoneTexte 23"/>
          <p:cNvSpPr txBox="1"/>
          <p:nvPr/>
        </p:nvSpPr>
        <p:spPr>
          <a:xfrm>
            <a:off x="379660" y="5727756"/>
            <a:ext cx="2385718" cy="523220"/>
          </a:xfrm>
          <a:prstGeom prst="rect">
            <a:avLst/>
          </a:prstGeom>
          <a:noFill/>
        </p:spPr>
        <p:txBody>
          <a:bodyPr wrap="none" rtlCol="0">
            <a:spAutoFit/>
          </a:bodyPr>
          <a:lstStyle/>
          <a:p>
            <a:r>
              <a:rPr lang="fr-FR" sz="1400" smtClean="0"/>
              <a:t>Travaille sur </a:t>
            </a:r>
            <a:r>
              <a:rPr lang="fr-FR" sz="1400" err="1" smtClean="0"/>
              <a:t>ctulu-common</a:t>
            </a:r>
            <a:endParaRPr lang="fr-FR" sz="1400" smtClean="0"/>
          </a:p>
          <a:p>
            <a:r>
              <a:rPr lang="fr-FR" sz="1400"/>
              <a:t>Version 1.0-SNAPSHOT</a:t>
            </a:r>
          </a:p>
        </p:txBody>
      </p:sp>
      <p:cxnSp>
        <p:nvCxnSpPr>
          <p:cNvPr id="17" name="Connecteur droit avec flèche 16"/>
          <p:cNvCxnSpPr/>
          <p:nvPr/>
        </p:nvCxnSpPr>
        <p:spPr>
          <a:xfrm flipH="1">
            <a:off x="8676456" y="980728"/>
            <a:ext cx="72008" cy="5112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8433446" y="6165304"/>
            <a:ext cx="603050" cy="276999"/>
          </a:xfrm>
          <a:prstGeom prst="rect">
            <a:avLst/>
          </a:prstGeom>
          <a:noFill/>
        </p:spPr>
        <p:txBody>
          <a:bodyPr wrap="none" rtlCol="0">
            <a:spAutoFit/>
          </a:bodyPr>
          <a:lstStyle/>
          <a:p>
            <a:r>
              <a:rPr lang="fr-FR" sz="1200" smtClean="0"/>
              <a:t>temps</a:t>
            </a:r>
            <a:endParaRPr lang="fr-FR" sz="1200"/>
          </a:p>
        </p:txBody>
      </p:sp>
      <p:sp>
        <p:nvSpPr>
          <p:cNvPr id="28" name="Rectangle à coins arrondis 27"/>
          <p:cNvSpPr/>
          <p:nvPr/>
        </p:nvSpPr>
        <p:spPr>
          <a:xfrm>
            <a:off x="2855140" y="4221088"/>
            <a:ext cx="3013004"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smtClean="0"/>
              <a:t>Compile le projet avec </a:t>
            </a:r>
            <a:r>
              <a:rPr lang="fr-FR" sz="1400" err="1" smtClean="0"/>
              <a:t>maven</a:t>
            </a:r>
            <a:endParaRPr lang="fr-FR" sz="1400"/>
          </a:p>
        </p:txBody>
      </p:sp>
      <p:sp>
        <p:nvSpPr>
          <p:cNvPr id="29" name="Rectangle à coins arrondis 28"/>
          <p:cNvSpPr/>
          <p:nvPr/>
        </p:nvSpPr>
        <p:spPr>
          <a:xfrm>
            <a:off x="2888057" y="4897761"/>
            <a:ext cx="3013004"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err="1" smtClean="0"/>
              <a:t>Maven</a:t>
            </a:r>
            <a:r>
              <a:rPr lang="fr-FR" sz="1400" smtClean="0"/>
              <a:t> détecte que </a:t>
            </a:r>
            <a:r>
              <a:rPr lang="fr-FR" sz="1400" err="1" smtClean="0"/>
              <a:t>ctulu</a:t>
            </a:r>
            <a:r>
              <a:rPr lang="fr-FR" sz="1400" smtClean="0"/>
              <a:t>-bu a été modifié</a:t>
            </a:r>
            <a:endParaRPr lang="fr-FR" sz="1400"/>
          </a:p>
        </p:txBody>
      </p:sp>
      <p:sp>
        <p:nvSpPr>
          <p:cNvPr id="30" name="Rectangle à coins arrondis 29"/>
          <p:cNvSpPr/>
          <p:nvPr/>
        </p:nvSpPr>
        <p:spPr>
          <a:xfrm>
            <a:off x="2888057" y="5603485"/>
            <a:ext cx="3013004" cy="4320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smtClean="0"/>
              <a:t>Téléchargement</a:t>
            </a:r>
            <a:endParaRPr lang="fr-FR" sz="1400"/>
          </a:p>
        </p:txBody>
      </p:sp>
    </p:spTree>
    <p:extLst>
      <p:ext uri="{BB962C8B-B14F-4D97-AF65-F5344CB8AC3E}">
        <p14:creationId xmlns:p14="http://schemas.microsoft.com/office/powerpoint/2010/main" val="3689234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Dépôt local</a:t>
            </a:r>
            <a:endParaRPr lang="fr-FR"/>
          </a:p>
        </p:txBody>
      </p:sp>
      <p:sp>
        <p:nvSpPr>
          <p:cNvPr id="3" name="Espace réservé du contenu 2"/>
          <p:cNvSpPr>
            <a:spLocks noGrp="1"/>
          </p:cNvSpPr>
          <p:nvPr>
            <p:ph idx="1"/>
          </p:nvPr>
        </p:nvSpPr>
        <p:spPr>
          <a:xfrm>
            <a:off x="457200" y="1595933"/>
            <a:ext cx="8229600" cy="1329011"/>
          </a:xfrm>
        </p:spPr>
        <p:txBody>
          <a:bodyPr/>
          <a:lstStyle/>
          <a:p>
            <a:r>
              <a:rPr lang="fr-FR" smtClean="0"/>
              <a:t>Répertoire local contenant tous les livrables téléchargés et à </a:t>
            </a:r>
            <a:r>
              <a:rPr lang="fr-FR" b="1" smtClean="0"/>
              <a:t>publier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55</a:t>
            </a:fld>
            <a:endParaRPr lang="fr-BE"/>
          </a:p>
        </p:txBody>
      </p:sp>
      <p:pic>
        <p:nvPicPr>
          <p:cNvPr id="6" name="Picture 4" descr="analytics, database, firewall, server, storag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963" y="4160080"/>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6208455" y="3362492"/>
            <a:ext cx="1944216" cy="55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err="1" smtClean="0"/>
              <a:t>Artifactory</a:t>
            </a:r>
            <a:r>
              <a:rPr lang="fr-FR" smtClean="0"/>
              <a:t> Fudaa</a:t>
            </a:r>
            <a:endParaRPr lang="fr-FR"/>
          </a:p>
        </p:txBody>
      </p:sp>
      <p:sp>
        <p:nvSpPr>
          <p:cNvPr id="8" name="Rectangle à coins arrondis 7"/>
          <p:cNvSpPr/>
          <p:nvPr/>
        </p:nvSpPr>
        <p:spPr>
          <a:xfrm>
            <a:off x="3491880" y="4150802"/>
            <a:ext cx="1944216" cy="5543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mtClean="0"/>
              <a:t>Dépôt local</a:t>
            </a:r>
            <a:endParaRPr lang="fr-FR"/>
          </a:p>
        </p:txBody>
      </p:sp>
      <p:sp>
        <p:nvSpPr>
          <p:cNvPr id="9" name="Rectangle à coins arrondis 8"/>
          <p:cNvSpPr/>
          <p:nvPr/>
        </p:nvSpPr>
        <p:spPr>
          <a:xfrm>
            <a:off x="467544" y="3429000"/>
            <a:ext cx="1944216" cy="5543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mtClean="0"/>
              <a:t>Répertoire source projet 1</a:t>
            </a:r>
            <a:endParaRPr lang="fr-FR"/>
          </a:p>
        </p:txBody>
      </p:sp>
      <p:sp>
        <p:nvSpPr>
          <p:cNvPr id="10" name="Rectangle à coins arrondis 9"/>
          <p:cNvSpPr/>
          <p:nvPr/>
        </p:nvSpPr>
        <p:spPr>
          <a:xfrm>
            <a:off x="467544" y="4427982"/>
            <a:ext cx="1944216" cy="5543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mtClean="0"/>
              <a:t>Répertoire source projet 2</a:t>
            </a:r>
            <a:endParaRPr lang="fr-FR"/>
          </a:p>
        </p:txBody>
      </p:sp>
      <p:sp>
        <p:nvSpPr>
          <p:cNvPr id="11" name="Rectangle à coins arrondis 10"/>
          <p:cNvSpPr/>
          <p:nvPr/>
        </p:nvSpPr>
        <p:spPr>
          <a:xfrm>
            <a:off x="467544" y="5517232"/>
            <a:ext cx="1944216" cy="5543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mtClean="0"/>
              <a:t>Répertoire source …</a:t>
            </a:r>
            <a:endParaRPr lang="fr-FR"/>
          </a:p>
        </p:txBody>
      </p:sp>
      <p:sp>
        <p:nvSpPr>
          <p:cNvPr id="12" name="Double flèche horizontale 11"/>
          <p:cNvSpPr/>
          <p:nvPr/>
        </p:nvSpPr>
        <p:spPr>
          <a:xfrm>
            <a:off x="2627784" y="4261698"/>
            <a:ext cx="720080" cy="332568"/>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3" name="Double flèche horizontale 12"/>
          <p:cNvSpPr/>
          <p:nvPr/>
        </p:nvSpPr>
        <p:spPr>
          <a:xfrm>
            <a:off x="5580112" y="4261698"/>
            <a:ext cx="720080" cy="332568"/>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278494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Cycle de vie</a:t>
            </a:r>
            <a:endParaRPr lang="fr-FR"/>
          </a:p>
        </p:txBody>
      </p:sp>
      <p:sp>
        <p:nvSpPr>
          <p:cNvPr id="3" name="Espace réservé du contenu 2"/>
          <p:cNvSpPr>
            <a:spLocks noGrp="1"/>
          </p:cNvSpPr>
          <p:nvPr>
            <p:ph idx="1"/>
          </p:nvPr>
        </p:nvSpPr>
        <p:spPr>
          <a:xfrm>
            <a:off x="457200" y="1196752"/>
            <a:ext cx="8229600" cy="4929411"/>
          </a:xfrm>
        </p:spPr>
        <p:txBody>
          <a:bodyPr>
            <a:normAutofit fontScale="92500" lnSpcReduction="20000"/>
          </a:bodyPr>
          <a:lstStyle/>
          <a:p>
            <a:pPr marL="0" indent="0">
              <a:buNone/>
            </a:pPr>
            <a:r>
              <a:rPr lang="en-US" smtClean="0"/>
              <a:t>Les goals </a:t>
            </a:r>
            <a:r>
              <a:rPr lang="en-US" err="1" smtClean="0"/>
              <a:t>principaux</a:t>
            </a:r>
            <a:r>
              <a:rPr lang="en-US" smtClean="0"/>
              <a:t> (</a:t>
            </a:r>
            <a:r>
              <a:rPr lang="en-US" err="1" smtClean="0"/>
              <a:t>commandes</a:t>
            </a:r>
            <a:r>
              <a:rPr lang="en-US" smtClean="0"/>
              <a:t>):</a:t>
            </a:r>
          </a:p>
          <a:p>
            <a:r>
              <a:rPr lang="en-US" smtClean="0"/>
              <a:t>Clean</a:t>
            </a:r>
          </a:p>
          <a:p>
            <a:pPr lvl="1"/>
            <a:r>
              <a:rPr lang="en-US" err="1" smtClean="0"/>
              <a:t>Nettoie</a:t>
            </a:r>
            <a:r>
              <a:rPr lang="en-US" smtClean="0"/>
              <a:t> le </a:t>
            </a:r>
            <a:r>
              <a:rPr lang="en-US" err="1" smtClean="0"/>
              <a:t>répertoire</a:t>
            </a:r>
            <a:r>
              <a:rPr lang="en-US" smtClean="0"/>
              <a:t> target</a:t>
            </a:r>
          </a:p>
          <a:p>
            <a:r>
              <a:rPr lang="en-US" smtClean="0"/>
              <a:t>Compile</a:t>
            </a:r>
          </a:p>
          <a:p>
            <a:pPr lvl="1"/>
            <a:r>
              <a:rPr lang="en-US" smtClean="0"/>
              <a:t>compile</a:t>
            </a:r>
            <a:endParaRPr lang="en-US"/>
          </a:p>
          <a:p>
            <a:r>
              <a:rPr lang="en-US" smtClean="0"/>
              <a:t>Test</a:t>
            </a:r>
          </a:p>
          <a:p>
            <a:pPr lvl="1"/>
            <a:r>
              <a:rPr lang="en-US" smtClean="0"/>
              <a:t>Lance les tests </a:t>
            </a:r>
            <a:r>
              <a:rPr lang="en-US" err="1" smtClean="0"/>
              <a:t>unitaires</a:t>
            </a:r>
            <a:endParaRPr lang="en-US" smtClean="0"/>
          </a:p>
          <a:p>
            <a:r>
              <a:rPr lang="en-US" smtClean="0"/>
              <a:t>Package</a:t>
            </a:r>
          </a:p>
          <a:p>
            <a:pPr lvl="1"/>
            <a:r>
              <a:rPr lang="en-US" err="1" smtClean="0"/>
              <a:t>Construit</a:t>
            </a:r>
            <a:r>
              <a:rPr lang="en-US" smtClean="0"/>
              <a:t> les </a:t>
            </a:r>
            <a:r>
              <a:rPr lang="en-US" err="1" smtClean="0"/>
              <a:t>livrables</a:t>
            </a:r>
            <a:r>
              <a:rPr lang="en-US" smtClean="0"/>
              <a:t> </a:t>
            </a:r>
            <a:r>
              <a:rPr lang="en-US" err="1" smtClean="0"/>
              <a:t>dans</a:t>
            </a:r>
            <a:r>
              <a:rPr lang="en-US" smtClean="0"/>
              <a:t> target</a:t>
            </a:r>
            <a:endParaRPr lang="en-US"/>
          </a:p>
          <a:p>
            <a:r>
              <a:rPr lang="en-US" smtClean="0"/>
              <a:t>Install</a:t>
            </a:r>
          </a:p>
          <a:p>
            <a:pPr lvl="1"/>
            <a:r>
              <a:rPr lang="en-US" err="1" smtClean="0"/>
              <a:t>Installe</a:t>
            </a:r>
            <a:r>
              <a:rPr lang="en-US" smtClean="0"/>
              <a:t> les </a:t>
            </a:r>
            <a:r>
              <a:rPr lang="en-US" err="1" smtClean="0"/>
              <a:t>livrables</a:t>
            </a:r>
            <a:r>
              <a:rPr lang="en-US" smtClean="0"/>
              <a:t> </a:t>
            </a:r>
            <a:r>
              <a:rPr lang="en-US" err="1" smtClean="0"/>
              <a:t>sur</a:t>
            </a:r>
            <a:r>
              <a:rPr lang="en-US" smtClean="0"/>
              <a:t> le </a:t>
            </a:r>
            <a:r>
              <a:rPr lang="en-US" err="1" smtClean="0"/>
              <a:t>dépot</a:t>
            </a:r>
            <a:r>
              <a:rPr lang="en-US" smtClean="0"/>
              <a:t> local</a:t>
            </a:r>
            <a:endParaRPr lang="en-US"/>
          </a:p>
          <a:p>
            <a:r>
              <a:rPr lang="en-US" smtClean="0"/>
              <a:t>Deploy</a:t>
            </a:r>
          </a:p>
          <a:p>
            <a:pPr lvl="1"/>
            <a:r>
              <a:rPr lang="en-US" err="1" smtClean="0"/>
              <a:t>Publie</a:t>
            </a:r>
            <a:r>
              <a:rPr lang="en-US" smtClean="0"/>
              <a:t> les jars </a:t>
            </a:r>
            <a:r>
              <a:rPr lang="en-US" err="1" smtClean="0"/>
              <a:t>sur</a:t>
            </a:r>
            <a:r>
              <a:rPr lang="en-US" smtClean="0"/>
              <a:t> le </a:t>
            </a:r>
            <a:r>
              <a:rPr lang="en-US" err="1" smtClean="0"/>
              <a:t>dépôt</a:t>
            </a:r>
            <a:r>
              <a:rPr lang="en-US" smtClean="0"/>
              <a:t> </a:t>
            </a:r>
            <a:r>
              <a:rPr lang="en-US" err="1" smtClean="0"/>
              <a:t>partagé</a:t>
            </a:r>
            <a:endParaRPr lang="en-US"/>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56</a:t>
            </a:fld>
            <a:endParaRPr lang="fr-BE"/>
          </a:p>
        </p:txBody>
      </p:sp>
      <p:sp>
        <p:nvSpPr>
          <p:cNvPr id="6" name="Rectangle à coins arrondis 5"/>
          <p:cNvSpPr/>
          <p:nvPr/>
        </p:nvSpPr>
        <p:spPr>
          <a:xfrm>
            <a:off x="5747990" y="1794520"/>
            <a:ext cx="1872208" cy="4103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smtClean="0"/>
              <a:t>Répertoire source</a:t>
            </a:r>
            <a:endParaRPr lang="fr-FR" sz="1400"/>
          </a:p>
        </p:txBody>
      </p:sp>
      <p:sp>
        <p:nvSpPr>
          <p:cNvPr id="8" name="Rectangle à coins arrondis 7"/>
          <p:cNvSpPr/>
          <p:nvPr/>
        </p:nvSpPr>
        <p:spPr>
          <a:xfrm>
            <a:off x="5747990" y="2357264"/>
            <a:ext cx="1872208" cy="4103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smtClean="0"/>
              <a:t>Répertoire source</a:t>
            </a:r>
            <a:endParaRPr lang="fr-FR" sz="1400"/>
          </a:p>
        </p:txBody>
      </p:sp>
      <p:sp>
        <p:nvSpPr>
          <p:cNvPr id="9" name="Rectangle à coins arrondis 8"/>
          <p:cNvSpPr/>
          <p:nvPr/>
        </p:nvSpPr>
        <p:spPr>
          <a:xfrm>
            <a:off x="5747990" y="3018656"/>
            <a:ext cx="1872208" cy="4103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smtClean="0"/>
              <a:t>Répertoire source</a:t>
            </a:r>
            <a:endParaRPr lang="fr-FR" sz="1400"/>
          </a:p>
        </p:txBody>
      </p:sp>
      <p:sp>
        <p:nvSpPr>
          <p:cNvPr id="10" name="Rectangle à coins arrondis 9"/>
          <p:cNvSpPr/>
          <p:nvPr/>
        </p:nvSpPr>
        <p:spPr>
          <a:xfrm>
            <a:off x="5747990" y="3594720"/>
            <a:ext cx="1872208" cy="4103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smtClean="0"/>
              <a:t>Répertoire source</a:t>
            </a:r>
            <a:endParaRPr lang="fr-FR" sz="1400"/>
          </a:p>
        </p:txBody>
      </p:sp>
      <p:sp>
        <p:nvSpPr>
          <p:cNvPr id="11" name="Rectangle à coins arrondis 10"/>
          <p:cNvSpPr/>
          <p:nvPr/>
        </p:nvSpPr>
        <p:spPr>
          <a:xfrm>
            <a:off x="5711986" y="4962872"/>
            <a:ext cx="1944216" cy="38002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smtClean="0"/>
              <a:t>Dépôt local</a:t>
            </a:r>
            <a:endParaRPr lang="fr-FR" sz="1400"/>
          </a:p>
        </p:txBody>
      </p:sp>
      <p:sp>
        <p:nvSpPr>
          <p:cNvPr id="12" name="Rectangle à coins arrondis 11"/>
          <p:cNvSpPr/>
          <p:nvPr/>
        </p:nvSpPr>
        <p:spPr>
          <a:xfrm>
            <a:off x="5747990" y="5466928"/>
            <a:ext cx="1944216" cy="482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err="1" smtClean="0"/>
              <a:t>Artifactory</a:t>
            </a:r>
            <a:r>
              <a:rPr lang="fr-FR" smtClean="0"/>
              <a:t> Fudaa</a:t>
            </a:r>
            <a:endParaRPr lang="fr-FR"/>
          </a:p>
        </p:txBody>
      </p:sp>
      <p:sp>
        <p:nvSpPr>
          <p:cNvPr id="13" name="Rectangle à coins arrondis 12"/>
          <p:cNvSpPr/>
          <p:nvPr/>
        </p:nvSpPr>
        <p:spPr>
          <a:xfrm>
            <a:off x="5744938" y="4314800"/>
            <a:ext cx="1872208" cy="4103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smtClean="0"/>
              <a:t>Répertoire source</a:t>
            </a:r>
            <a:endParaRPr lang="fr-FR" sz="1400"/>
          </a:p>
        </p:txBody>
      </p:sp>
      <p:sp>
        <p:nvSpPr>
          <p:cNvPr id="14" name="ZoneTexte 13"/>
          <p:cNvSpPr txBox="1"/>
          <p:nvPr/>
        </p:nvSpPr>
        <p:spPr>
          <a:xfrm>
            <a:off x="5971399" y="1495454"/>
            <a:ext cx="1425390" cy="276999"/>
          </a:xfrm>
          <a:prstGeom prst="rect">
            <a:avLst/>
          </a:prstGeom>
          <a:noFill/>
        </p:spPr>
        <p:txBody>
          <a:bodyPr wrap="none" rtlCol="0">
            <a:spAutoFit/>
          </a:bodyPr>
          <a:lstStyle/>
          <a:p>
            <a:r>
              <a:rPr lang="fr-FR" sz="1200" smtClean="0"/>
              <a:t>Ce qui est modifié</a:t>
            </a:r>
            <a:endParaRPr lang="fr-FR" sz="1200"/>
          </a:p>
        </p:txBody>
      </p:sp>
      <p:sp>
        <p:nvSpPr>
          <p:cNvPr id="15" name="ZoneTexte 14"/>
          <p:cNvSpPr txBox="1"/>
          <p:nvPr/>
        </p:nvSpPr>
        <p:spPr>
          <a:xfrm>
            <a:off x="2600833" y="6309320"/>
            <a:ext cx="6294313" cy="307777"/>
          </a:xfrm>
          <a:prstGeom prst="rect">
            <a:avLst/>
          </a:prstGeom>
          <a:noFill/>
        </p:spPr>
        <p:txBody>
          <a:bodyPr vert="horz" wrap="square" rtlCol="0">
            <a:spAutoFit/>
          </a:bodyPr>
          <a:lstStyle/>
          <a:p>
            <a:r>
              <a:rPr lang="fr-FR" sz="1400" smtClean="0"/>
              <a:t>Le dépôt local peut être modifié si téléchargement nécessaire </a:t>
            </a:r>
            <a:endParaRPr lang="fr-FR" sz="1400"/>
          </a:p>
        </p:txBody>
      </p:sp>
    </p:spTree>
    <p:extLst>
      <p:ext uri="{BB962C8B-B14F-4D97-AF65-F5344CB8AC3E}">
        <p14:creationId xmlns:p14="http://schemas.microsoft.com/office/powerpoint/2010/main" val="28590643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phases</a:t>
            </a:r>
            <a:r>
              <a:rPr lang="fr-FR" baseline="0" dirty="0" smtClean="0"/>
              <a:t> dans l’ordre</a:t>
            </a:r>
            <a:endParaRPr lang="fr-FR" dirty="0"/>
          </a:p>
        </p:txBody>
      </p:sp>
      <p:sp>
        <p:nvSpPr>
          <p:cNvPr id="3" name="Espace réservé du contenu 2"/>
          <p:cNvSpPr>
            <a:spLocks noGrp="1"/>
          </p:cNvSpPr>
          <p:nvPr>
            <p:ph idx="1"/>
          </p:nvPr>
        </p:nvSpPr>
        <p:spPr/>
        <p:txBody>
          <a:bodyPr/>
          <a:lstStyle/>
          <a:p>
            <a:r>
              <a:rPr lang="fr-FR" dirty="0" smtClean="0"/>
              <a:t>validation</a:t>
            </a:r>
          </a:p>
          <a:p>
            <a:r>
              <a:rPr lang="fr-FR" dirty="0" smtClean="0"/>
              <a:t>compile</a:t>
            </a:r>
          </a:p>
          <a:p>
            <a:r>
              <a:rPr lang="fr-FR" dirty="0" smtClean="0"/>
              <a:t>test</a:t>
            </a:r>
          </a:p>
          <a:p>
            <a:r>
              <a:rPr lang="fr-FR" dirty="0" smtClean="0"/>
              <a:t>package</a:t>
            </a:r>
          </a:p>
          <a:p>
            <a:r>
              <a:rPr lang="fr-FR" dirty="0" err="1" smtClean="0"/>
              <a:t>install</a:t>
            </a:r>
            <a:endParaRPr lang="fr-FR" dirty="0" smtClean="0"/>
          </a:p>
          <a:p>
            <a:r>
              <a:rPr lang="fr-FR" dirty="0" err="1" smtClean="0"/>
              <a:t>deploy</a:t>
            </a:r>
            <a:endParaRPr lang="fr-FR" dirty="0"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57</a:t>
            </a:fld>
            <a:endParaRPr lang="fr-BE"/>
          </a:p>
        </p:txBody>
      </p:sp>
      <p:sp>
        <p:nvSpPr>
          <p:cNvPr id="9" name="ZoneTexte 8"/>
          <p:cNvSpPr txBox="1"/>
          <p:nvPr/>
        </p:nvSpPr>
        <p:spPr>
          <a:xfrm>
            <a:off x="4552407" y="3737248"/>
            <a:ext cx="3973395" cy="923330"/>
          </a:xfrm>
          <a:prstGeom prst="rect">
            <a:avLst/>
          </a:prstGeom>
          <a:noFill/>
        </p:spPr>
        <p:txBody>
          <a:bodyPr wrap="none" rtlCol="0">
            <a:spAutoFit/>
          </a:bodyPr>
          <a:lstStyle/>
          <a:p>
            <a:r>
              <a:rPr lang="fr-FR" dirty="0" smtClean="0"/>
              <a:t>Que </a:t>
            </a:r>
            <a:r>
              <a:rPr lang="fr-FR" dirty="0"/>
              <a:t>se passe-t-il avec la commande ?</a:t>
            </a:r>
          </a:p>
          <a:p>
            <a:pPr lvl="1"/>
            <a:r>
              <a:rPr lang="fr-FR" i="1" dirty="0" err="1"/>
              <a:t>mvn</a:t>
            </a:r>
            <a:r>
              <a:rPr lang="fr-FR" i="1" dirty="0"/>
              <a:t> clean </a:t>
            </a:r>
            <a:r>
              <a:rPr lang="fr-FR" i="1" dirty="0" err="1"/>
              <a:t>install</a:t>
            </a:r>
            <a:endParaRPr lang="fr-FR" i="1" dirty="0"/>
          </a:p>
          <a:p>
            <a:endParaRPr lang="fr-FR" dirty="0"/>
          </a:p>
        </p:txBody>
      </p:sp>
      <p:cxnSp>
        <p:nvCxnSpPr>
          <p:cNvPr id="12" name="Connecteur droit avec flèche 11"/>
          <p:cNvCxnSpPr/>
          <p:nvPr/>
        </p:nvCxnSpPr>
        <p:spPr>
          <a:xfrm>
            <a:off x="1115616" y="213285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115616" y="279103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115616" y="3390153"/>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115616" y="3982889"/>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115616" y="466057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3751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pratique: </a:t>
            </a:r>
            <a:r>
              <a:rPr lang="fr-FR" dirty="0" err="1" smtClean="0"/>
              <a:t>Maven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Vérification</a:t>
            </a:r>
            <a:r>
              <a:rPr lang="fr-FR" baseline="0" dirty="0" smtClean="0"/>
              <a:t> installation</a:t>
            </a:r>
          </a:p>
          <a:p>
            <a:r>
              <a:rPr lang="fr-FR" dirty="0" smtClean="0"/>
              <a:t>Le </a:t>
            </a:r>
            <a:r>
              <a:rPr lang="fr-FR" dirty="0" err="1" smtClean="0"/>
              <a:t>path</a:t>
            </a:r>
            <a:endParaRPr lang="fr-FR" dirty="0" smtClean="0"/>
          </a:p>
          <a:p>
            <a:r>
              <a:rPr lang="fr-FR" baseline="0" dirty="0" smtClean="0"/>
              <a:t>Le fichier settings.xml</a:t>
            </a:r>
          </a:p>
          <a:p>
            <a:pPr lvl="1"/>
            <a:r>
              <a:rPr lang="fr-FR" dirty="0" smtClean="0"/>
              <a:t>définition des dépôts</a:t>
            </a:r>
            <a:endParaRPr lang="fr-FR" baseline="0" dirty="0" smtClean="0"/>
          </a:p>
          <a:p>
            <a:endParaRPr lang="fr-FR" baseline="0" dirty="0" smtClean="0"/>
          </a:p>
          <a:p>
            <a:endParaRPr lang="fr-FR" baseline="0" dirty="0" smtClean="0"/>
          </a:p>
          <a:p>
            <a:endParaRPr lang="fr-FR" dirty="0"/>
          </a:p>
          <a:p>
            <a:endParaRPr lang="fr-FR" baseline="0" dirty="0" smtClean="0"/>
          </a:p>
          <a:p>
            <a:endParaRPr lang="fr-FR" baseline="0" dirty="0" smtClean="0"/>
          </a:p>
          <a:p>
            <a:r>
              <a:rPr lang="fr-FR" sz="1200" dirty="0" smtClean="0">
                <a:hlinkClick r:id="rId2"/>
              </a:rPr>
              <a:t>https://fudaa-project.atlassian.net/wiki/display/FUDAA/Utilisation+de+Maven+et+de+Hudson</a:t>
            </a:r>
            <a:endParaRPr lang="fr-FR" sz="1200"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58</a:t>
            </a:fld>
            <a:endParaRPr lang="fr-BE"/>
          </a:p>
        </p:txBody>
      </p:sp>
      <p:sp>
        <p:nvSpPr>
          <p:cNvPr id="6" name="ZoneTexte 5"/>
          <p:cNvSpPr txBox="1"/>
          <p:nvPr/>
        </p:nvSpPr>
        <p:spPr>
          <a:xfrm>
            <a:off x="1763688" y="3573016"/>
            <a:ext cx="4755533" cy="2308324"/>
          </a:xfrm>
          <a:prstGeom prst="rect">
            <a:avLst/>
          </a:prstGeom>
          <a:noFill/>
        </p:spPr>
        <p:txBody>
          <a:bodyPr wrap="none" rtlCol="0">
            <a:spAutoFit/>
          </a:bodyPr>
          <a:lstStyle/>
          <a:p>
            <a:r>
              <a:rPr lang="fr-FR" sz="1200" dirty="0"/>
              <a:t>&lt;settings&gt; </a:t>
            </a:r>
            <a:endParaRPr lang="fr-FR" sz="1200" dirty="0" smtClean="0"/>
          </a:p>
          <a:p>
            <a:endParaRPr lang="fr-FR" sz="1200" dirty="0" smtClean="0"/>
          </a:p>
          <a:p>
            <a:r>
              <a:rPr lang="fr-FR" sz="1200" dirty="0" smtClean="0"/>
              <a:t>&lt;</a:t>
            </a:r>
            <a:r>
              <a:rPr lang="fr-FR" sz="1200" dirty="0" err="1"/>
              <a:t>localRepository</a:t>
            </a:r>
            <a:r>
              <a:rPr lang="fr-FR" sz="1200" dirty="0"/>
              <a:t>&gt;</a:t>
            </a:r>
            <a:r>
              <a:rPr lang="fr-FR" sz="1200" b="1" dirty="0"/>
              <a:t>C:\</a:t>
            </a:r>
            <a:r>
              <a:rPr lang="fr-FR" sz="1200" b="1" dirty="0" err="1"/>
              <a:t>devel</a:t>
            </a:r>
            <a:r>
              <a:rPr lang="fr-FR" sz="1200" b="1" dirty="0"/>
              <a:t>\</a:t>
            </a:r>
            <a:r>
              <a:rPr lang="fr-FR" sz="1200" b="1" dirty="0" err="1"/>
              <a:t>maven-repository</a:t>
            </a:r>
            <a:r>
              <a:rPr lang="fr-FR" sz="1200" dirty="0"/>
              <a:t>&lt;/</a:t>
            </a:r>
            <a:r>
              <a:rPr lang="fr-FR" sz="1200" dirty="0" err="1"/>
              <a:t>localRepository</a:t>
            </a:r>
            <a:r>
              <a:rPr lang="fr-FR" sz="1200" dirty="0"/>
              <a:t>&gt; </a:t>
            </a:r>
            <a:endParaRPr lang="fr-FR" sz="1200" dirty="0" smtClean="0"/>
          </a:p>
          <a:p>
            <a:r>
              <a:rPr lang="fr-FR" sz="1200" dirty="0" smtClean="0"/>
              <a:t>&lt;</a:t>
            </a:r>
            <a:r>
              <a:rPr lang="fr-FR" sz="1200" dirty="0" err="1"/>
              <a:t>mirrors</a:t>
            </a:r>
            <a:r>
              <a:rPr lang="fr-FR" sz="1200" dirty="0"/>
              <a:t>&gt; </a:t>
            </a:r>
            <a:endParaRPr lang="fr-FR" sz="1200" dirty="0" smtClean="0"/>
          </a:p>
          <a:p>
            <a:r>
              <a:rPr lang="fr-FR" sz="1200" dirty="0" smtClean="0"/>
              <a:t>	&lt;</a:t>
            </a:r>
            <a:r>
              <a:rPr lang="fr-FR" sz="1200" dirty="0" err="1"/>
              <a:t>mirror</a:t>
            </a:r>
            <a:r>
              <a:rPr lang="fr-FR" sz="1200" dirty="0"/>
              <a:t>&gt; </a:t>
            </a:r>
            <a:endParaRPr lang="fr-FR" sz="1200" dirty="0" smtClean="0"/>
          </a:p>
          <a:p>
            <a:r>
              <a:rPr lang="fr-FR" sz="1200" dirty="0" smtClean="0"/>
              <a:t>	&lt;</a:t>
            </a:r>
            <a:r>
              <a:rPr lang="fr-FR" sz="1200" dirty="0"/>
              <a:t>id&gt;</a:t>
            </a:r>
            <a:r>
              <a:rPr lang="fr-FR" sz="1200" dirty="0" err="1"/>
              <a:t>artifactory</a:t>
            </a:r>
            <a:r>
              <a:rPr lang="fr-FR" sz="1200" dirty="0"/>
              <a:t>&lt;/id&gt; </a:t>
            </a:r>
            <a:endParaRPr lang="fr-FR" sz="1200" dirty="0" smtClean="0"/>
          </a:p>
          <a:p>
            <a:r>
              <a:rPr lang="fr-FR" sz="1200" dirty="0" smtClean="0"/>
              <a:t>	&lt;</a:t>
            </a:r>
            <a:r>
              <a:rPr lang="fr-FR" sz="1200" dirty="0" err="1"/>
              <a:t>mirrorOf</a:t>
            </a:r>
            <a:r>
              <a:rPr lang="fr-FR" sz="1200" dirty="0"/>
              <a:t>&gt;*&lt;/</a:t>
            </a:r>
            <a:r>
              <a:rPr lang="fr-FR" sz="1200" dirty="0" err="1"/>
              <a:t>mirrorOf</a:t>
            </a:r>
            <a:r>
              <a:rPr lang="fr-FR" sz="1200" dirty="0"/>
              <a:t>&gt; </a:t>
            </a:r>
            <a:endParaRPr lang="fr-FR" sz="1200" dirty="0" smtClean="0"/>
          </a:p>
          <a:p>
            <a:r>
              <a:rPr lang="fr-FR" sz="1200" dirty="0" smtClean="0"/>
              <a:t>	&lt;</a:t>
            </a:r>
            <a:r>
              <a:rPr lang="fr-FR" sz="1200" dirty="0"/>
              <a:t>url&gt;</a:t>
            </a:r>
            <a:r>
              <a:rPr lang="fr-FR" sz="1200" dirty="0">
                <a:hlinkClick r:id="rId3"/>
              </a:rPr>
              <a:t>http://repository.fudaa.fr/artifactory/repo/</a:t>
            </a:r>
            <a:r>
              <a:rPr lang="fr-FR" sz="1200" dirty="0"/>
              <a:t>&lt;/url&gt; </a:t>
            </a:r>
            <a:endParaRPr lang="fr-FR" sz="1200" dirty="0" smtClean="0"/>
          </a:p>
          <a:p>
            <a:r>
              <a:rPr lang="fr-FR" sz="1200" dirty="0" smtClean="0"/>
              <a:t>	&lt;</a:t>
            </a:r>
            <a:r>
              <a:rPr lang="fr-FR" sz="1200" dirty="0" err="1"/>
              <a:t>name</a:t>
            </a:r>
            <a:r>
              <a:rPr lang="fr-FR" sz="1200" dirty="0"/>
              <a:t>&gt;</a:t>
            </a:r>
            <a:r>
              <a:rPr lang="fr-FR" sz="1200" dirty="0" err="1"/>
              <a:t>Artifactory</a:t>
            </a:r>
            <a:r>
              <a:rPr lang="fr-FR" sz="1200" dirty="0"/>
              <a:t>&lt;/</a:t>
            </a:r>
            <a:r>
              <a:rPr lang="fr-FR" sz="1200" dirty="0" err="1"/>
              <a:t>name</a:t>
            </a:r>
            <a:r>
              <a:rPr lang="fr-FR" sz="1200" dirty="0"/>
              <a:t>&gt; </a:t>
            </a:r>
            <a:endParaRPr lang="fr-FR" sz="1200" dirty="0" smtClean="0"/>
          </a:p>
          <a:p>
            <a:r>
              <a:rPr lang="fr-FR" sz="1200" dirty="0" smtClean="0"/>
              <a:t>	&lt;/</a:t>
            </a:r>
            <a:r>
              <a:rPr lang="fr-FR" sz="1200" dirty="0" err="1"/>
              <a:t>mirror</a:t>
            </a:r>
            <a:r>
              <a:rPr lang="fr-FR" sz="1200" dirty="0"/>
              <a:t>&gt; </a:t>
            </a:r>
            <a:endParaRPr lang="fr-FR" sz="1200" dirty="0" smtClean="0"/>
          </a:p>
          <a:p>
            <a:r>
              <a:rPr lang="fr-FR" sz="1200" dirty="0" smtClean="0"/>
              <a:t>&lt;/</a:t>
            </a:r>
            <a:r>
              <a:rPr lang="fr-FR" sz="1200" dirty="0" err="1"/>
              <a:t>mirrors</a:t>
            </a:r>
            <a:r>
              <a:rPr lang="fr-FR" sz="1200" dirty="0"/>
              <a:t>&gt; </a:t>
            </a:r>
            <a:endParaRPr lang="fr-FR" sz="1200" dirty="0" smtClean="0"/>
          </a:p>
          <a:p>
            <a:r>
              <a:rPr lang="fr-FR" sz="1200" dirty="0" smtClean="0"/>
              <a:t>&lt;/</a:t>
            </a:r>
            <a:r>
              <a:rPr lang="fr-FR" sz="1200" dirty="0"/>
              <a:t>settings&gt; </a:t>
            </a:r>
          </a:p>
        </p:txBody>
      </p:sp>
    </p:spTree>
    <p:extLst>
      <p:ext uri="{BB962C8B-B14F-4D97-AF65-F5344CB8AC3E}">
        <p14:creationId xmlns:p14="http://schemas.microsoft.com/office/powerpoint/2010/main" val="2810191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des </a:t>
            </a:r>
            <a:r>
              <a:rPr lang="fr-FR" dirty="0" err="1" smtClean="0"/>
              <a:t>poms</a:t>
            </a:r>
            <a:endParaRPr lang="fr-FR" dirty="0"/>
          </a:p>
        </p:txBody>
      </p:sp>
      <p:sp>
        <p:nvSpPr>
          <p:cNvPr id="3" name="Espace réservé du contenu 2"/>
          <p:cNvSpPr>
            <a:spLocks noGrp="1"/>
          </p:cNvSpPr>
          <p:nvPr>
            <p:ph idx="1"/>
          </p:nvPr>
        </p:nvSpPr>
        <p:spPr/>
        <p:txBody>
          <a:bodyPr/>
          <a:lstStyle/>
          <a:p>
            <a:r>
              <a:rPr lang="fr-FR" dirty="0" smtClean="0"/>
              <a:t>Héritage</a:t>
            </a:r>
            <a:r>
              <a:rPr lang="fr-FR" baseline="0" dirty="0" smtClean="0"/>
              <a:t> de </a:t>
            </a:r>
            <a:r>
              <a:rPr lang="fr-FR" baseline="0" dirty="0" err="1" smtClean="0"/>
              <a:t>pom</a:t>
            </a:r>
            <a:endParaRPr lang="fr-FR" baseline="0" dirty="0" smtClean="0"/>
          </a:p>
          <a:p>
            <a:pPr lvl="1"/>
            <a:r>
              <a:rPr lang="fr-FR" dirty="0" err="1" smtClean="0"/>
              <a:t>properties</a:t>
            </a:r>
            <a:r>
              <a:rPr lang="fr-FR" dirty="0" smtClean="0"/>
              <a:t>: </a:t>
            </a:r>
            <a:r>
              <a:rPr lang="fr-FR" sz="1400" dirty="0" err="1" smtClean="0"/>
              <a:t>javaCompiler</a:t>
            </a:r>
            <a:r>
              <a:rPr lang="fr-FR" sz="1400" dirty="0" smtClean="0"/>
              <a:t>, </a:t>
            </a:r>
            <a:r>
              <a:rPr lang="fr-FR" sz="1400" dirty="0" err="1" smtClean="0"/>
              <a:t>targetJdk</a:t>
            </a:r>
            <a:endParaRPr lang="fr-FR" sz="1400" baseline="0" dirty="0" smtClean="0"/>
          </a:p>
          <a:p>
            <a:pPr lvl="1"/>
            <a:r>
              <a:rPr lang="fr-FR" dirty="0" smtClean="0"/>
              <a:t>voir </a:t>
            </a:r>
            <a:r>
              <a:rPr lang="fr-FR" dirty="0" err="1" smtClean="0"/>
              <a:t>fudaa-pom</a:t>
            </a:r>
            <a:endParaRPr lang="fr-FR" dirty="0" smtClean="0"/>
          </a:p>
          <a:p>
            <a:r>
              <a:rPr lang="fr-FR" dirty="0" smtClean="0"/>
              <a:t>Déclaration des dépendances</a:t>
            </a:r>
          </a:p>
          <a:p>
            <a:pPr lvl="1"/>
            <a:r>
              <a:rPr lang="fr-FR" dirty="0" smtClean="0"/>
              <a:t>scope</a:t>
            </a:r>
          </a:p>
          <a:p>
            <a:pPr lvl="1"/>
            <a:r>
              <a:rPr lang="fr-FR" dirty="0" smtClean="0"/>
              <a:t>type</a:t>
            </a:r>
          </a:p>
          <a:p>
            <a:r>
              <a:rPr lang="fr-FR" dirty="0" smtClean="0"/>
              <a:t>Plugins</a:t>
            </a:r>
          </a:p>
          <a:p>
            <a:pPr lvl="1"/>
            <a:r>
              <a:rPr lang="fr-FR" dirty="0" smtClean="0"/>
              <a:t>compilation</a:t>
            </a:r>
          </a:p>
          <a:p>
            <a:pPr lvl="1"/>
            <a:r>
              <a:rPr lang="fr-FR" dirty="0" err="1" smtClean="0"/>
              <a:t>assembly</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59</a:t>
            </a:fld>
            <a:endParaRPr lang="fr-BE"/>
          </a:p>
        </p:txBody>
      </p:sp>
    </p:spTree>
    <p:extLst>
      <p:ext uri="{BB962C8B-B14F-4D97-AF65-F5344CB8AC3E}">
        <p14:creationId xmlns:p14="http://schemas.microsoft.com/office/powerpoint/2010/main" val="353555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1340768"/>
          </a:xfrm>
        </p:spPr>
        <p:txBody>
          <a:bodyPr/>
          <a:lstStyle/>
          <a:p>
            <a:r>
              <a:rPr lang="fr-FR" dirty="0" smtClean="0"/>
              <a:t>Besoins initiaux</a:t>
            </a:r>
            <a:br>
              <a:rPr lang="fr-FR" dirty="0" smtClean="0"/>
            </a:br>
            <a:endParaRPr lang="fr-FR" dirty="0"/>
          </a:p>
        </p:txBody>
      </p:sp>
      <p:sp>
        <p:nvSpPr>
          <p:cNvPr id="3" name="Espace réservé du contenu 2"/>
          <p:cNvSpPr>
            <a:spLocks noGrp="1"/>
          </p:cNvSpPr>
          <p:nvPr>
            <p:ph idx="1"/>
          </p:nvPr>
        </p:nvSpPr>
        <p:spPr/>
        <p:txBody>
          <a:bodyPr/>
          <a:lstStyle/>
          <a:p>
            <a:r>
              <a:rPr lang="fr-FR" dirty="0" smtClean="0"/>
              <a:t>Unifier les canaux de communication entre les applications</a:t>
            </a:r>
          </a:p>
          <a:p>
            <a:r>
              <a:rPr lang="fr-FR" dirty="0" smtClean="0"/>
              <a:t>Unifier les interfaces graphiques</a:t>
            </a:r>
          </a:p>
          <a:p>
            <a:r>
              <a:rPr lang="fr-FR" dirty="0" smtClean="0"/>
              <a:t>Architecture Client-serveur</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33595215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Faire une release</a:t>
            </a:r>
            <a:endParaRPr lang="fr-FR" dirty="0"/>
          </a:p>
        </p:txBody>
      </p:sp>
      <p:sp>
        <p:nvSpPr>
          <p:cNvPr id="9" name="Espace réservé du contenu 8"/>
          <p:cNvSpPr>
            <a:spLocks noGrp="1"/>
          </p:cNvSpPr>
          <p:nvPr>
            <p:ph idx="1"/>
          </p:nvPr>
        </p:nvSpPr>
        <p:spPr/>
        <p:txBody>
          <a:bodyPr>
            <a:normAutofit fontScale="55000" lnSpcReduction="20000"/>
          </a:bodyPr>
          <a:lstStyle/>
          <a:p>
            <a:pPr marL="457200" indent="-457200">
              <a:buFont typeface="+mj-lt"/>
              <a:buAutoNum type="arabicPeriod"/>
            </a:pPr>
            <a:r>
              <a:rPr lang="fr-FR" b="1" dirty="0" err="1" smtClean="0"/>
              <a:t>Preparer</a:t>
            </a:r>
            <a:r>
              <a:rPr lang="fr-FR" b="1" dirty="0" smtClean="0"/>
              <a:t> </a:t>
            </a:r>
            <a:r>
              <a:rPr lang="fr-FR" b="1" dirty="0"/>
              <a:t>les sources ( soit </a:t>
            </a:r>
            <a:r>
              <a:rPr lang="fr-FR" b="1" dirty="0" err="1"/>
              <a:t>mvn</a:t>
            </a:r>
            <a:r>
              <a:rPr lang="fr-FR" b="1" dirty="0"/>
              <a:t> </a:t>
            </a:r>
            <a:r>
              <a:rPr lang="fr-FR" b="1" dirty="0" err="1">
                <a:hlinkClick r:id="rId2"/>
              </a:rPr>
              <a:t>release:prepare</a:t>
            </a:r>
            <a:r>
              <a:rPr lang="fr-FR" b="1" dirty="0"/>
              <a:t>):</a:t>
            </a:r>
            <a:endParaRPr lang="fr-FR" dirty="0"/>
          </a:p>
          <a:p>
            <a:r>
              <a:rPr lang="fr-FR" dirty="0"/>
              <a:t>incrémenter en version </a:t>
            </a:r>
            <a:r>
              <a:rPr lang="fr-FR" dirty="0" smtClean="0"/>
              <a:t>1.0</a:t>
            </a:r>
          </a:p>
          <a:p>
            <a:r>
              <a:rPr lang="fr-FR" dirty="0" smtClean="0"/>
              <a:t>Taguer </a:t>
            </a:r>
            <a:r>
              <a:rPr lang="fr-FR" dirty="0"/>
              <a:t>les sources de </a:t>
            </a:r>
            <a:r>
              <a:rPr lang="fr-FR" dirty="0" smtClean="0"/>
              <a:t>1.0</a:t>
            </a:r>
          </a:p>
          <a:p>
            <a:r>
              <a:rPr lang="fr-FR" dirty="0" smtClean="0"/>
              <a:t>Passer </a:t>
            </a:r>
            <a:r>
              <a:rPr lang="fr-FR" dirty="0"/>
              <a:t>en version 1.1-SNAPSHOT</a:t>
            </a:r>
          </a:p>
          <a:p>
            <a:pPr marL="0" indent="0">
              <a:buNone/>
            </a:pPr>
            <a:r>
              <a:rPr lang="fr-FR" sz="2200" dirty="0"/>
              <a:t>Pour cette partie, le développeur peut choisir les versions ( sauf s'il lance l'opération en mode batch, voir ci-dessous</a:t>
            </a:r>
            <a:r>
              <a:rPr lang="fr-FR" sz="2200" dirty="0" smtClean="0"/>
              <a:t>).</a:t>
            </a:r>
          </a:p>
          <a:p>
            <a:pPr marL="0" indent="0">
              <a:buNone/>
            </a:pPr>
            <a:r>
              <a:rPr lang="fr-FR" b="1" dirty="0" smtClean="0"/>
              <a:t>Faire </a:t>
            </a:r>
            <a:r>
              <a:rPr lang="fr-FR" b="1" dirty="0"/>
              <a:t>la release ( </a:t>
            </a:r>
            <a:r>
              <a:rPr lang="fr-FR" b="1" dirty="0" err="1"/>
              <a:t>mvn</a:t>
            </a:r>
            <a:r>
              <a:rPr lang="fr-FR" b="1" dirty="0"/>
              <a:t> </a:t>
            </a:r>
            <a:r>
              <a:rPr lang="fr-FR" b="1" dirty="0" err="1">
                <a:hlinkClick r:id="rId3"/>
              </a:rPr>
              <a:t>release:perform</a:t>
            </a:r>
            <a:r>
              <a:rPr lang="fr-FR" b="1" dirty="0"/>
              <a:t>):</a:t>
            </a:r>
            <a:endParaRPr lang="fr-FR" dirty="0"/>
          </a:p>
          <a:p>
            <a:r>
              <a:rPr lang="fr-FR" dirty="0"/>
              <a:t>Télécharger les sources taguées en 1.0</a:t>
            </a:r>
          </a:p>
          <a:p>
            <a:r>
              <a:rPr lang="fr-FR" dirty="0"/>
              <a:t>Construire les livrables à a partir de ces sources</a:t>
            </a:r>
          </a:p>
          <a:p>
            <a:r>
              <a:rPr lang="fr-FR" dirty="0"/>
              <a:t>Déposer les livrables sur le </a:t>
            </a:r>
            <a:r>
              <a:rPr lang="fr-FR" dirty="0" err="1"/>
              <a:t>repository</a:t>
            </a:r>
            <a:r>
              <a:rPr lang="fr-FR" dirty="0"/>
              <a:t> de </a:t>
            </a:r>
            <a:r>
              <a:rPr lang="fr-FR" dirty="0" err="1"/>
              <a:t>fudaa</a:t>
            </a:r>
            <a:endParaRPr lang="fr-FR" dirty="0"/>
          </a:p>
          <a:p>
            <a:r>
              <a:rPr lang="fr-FR" dirty="0"/>
              <a:t>Générer le site internet</a:t>
            </a:r>
          </a:p>
          <a:p>
            <a:pPr marL="0" indent="0">
              <a:buNone/>
            </a:pPr>
            <a:r>
              <a:rPr lang="fr-FR" dirty="0"/>
              <a:t> </a:t>
            </a:r>
            <a:endParaRPr lang="fr-FR" dirty="0" smtClean="0"/>
          </a:p>
          <a:p>
            <a:pPr marL="0" indent="0">
              <a:buNone/>
            </a:pPr>
            <a:endParaRPr lang="fr-FR" dirty="0"/>
          </a:p>
          <a:p>
            <a:pPr marL="0" indent="0">
              <a:buNone/>
            </a:pPr>
            <a:r>
              <a:rPr lang="fr-FR" dirty="0"/>
              <a:t>Pour éviter les </a:t>
            </a:r>
            <a:r>
              <a:rPr lang="fr-FR" dirty="0" smtClean="0"/>
              <a:t>problèmes avec </a:t>
            </a:r>
            <a:r>
              <a:rPr lang="fr-FR" dirty="0"/>
              <a:t>la génération du site, la commande suivante peut être utilisée:</a:t>
            </a:r>
          </a:p>
          <a:p>
            <a:r>
              <a:rPr lang="fr-FR" dirty="0" err="1"/>
              <a:t>mvn</a:t>
            </a:r>
            <a:r>
              <a:rPr lang="fr-FR" dirty="0"/>
              <a:t> </a:t>
            </a:r>
            <a:r>
              <a:rPr lang="fr-FR" dirty="0" err="1">
                <a:hlinkClick r:id="rId3"/>
              </a:rPr>
              <a:t>release:perform</a:t>
            </a:r>
            <a:r>
              <a:rPr lang="fr-FR" dirty="0"/>
              <a:t> -</a:t>
            </a:r>
            <a:r>
              <a:rPr lang="fr-FR" dirty="0" err="1"/>
              <a:t>Dgoals</a:t>
            </a:r>
            <a:r>
              <a:rPr lang="fr-FR" dirty="0"/>
              <a:t>=</a:t>
            </a:r>
            <a:r>
              <a:rPr lang="fr-FR" dirty="0" err="1"/>
              <a:t>deploy</a:t>
            </a:r>
            <a:r>
              <a:rPr lang="fr-FR" dirty="0"/>
              <a:t> </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60</a:t>
            </a:fld>
            <a:endParaRPr lang="fr-BE"/>
          </a:p>
        </p:txBody>
      </p:sp>
    </p:spTree>
    <p:extLst>
      <p:ext uri="{BB962C8B-B14F-4D97-AF65-F5344CB8AC3E}">
        <p14:creationId xmlns:p14="http://schemas.microsoft.com/office/powerpoint/2010/main" val="2581289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Convention </a:t>
            </a:r>
            <a:r>
              <a:rPr lang="fr-FR" dirty="0" err="1" smtClean="0"/>
              <a:t>Maven</a:t>
            </a:r>
            <a:endParaRPr lang="fr-FR" dirty="0"/>
          </a:p>
        </p:txBody>
      </p:sp>
      <p:sp>
        <p:nvSpPr>
          <p:cNvPr id="3" name="Espace réservé du contenu 2"/>
          <p:cNvSpPr>
            <a:spLocks noGrp="1"/>
          </p:cNvSpPr>
          <p:nvPr>
            <p:ph idx="1"/>
          </p:nvPr>
        </p:nvSpPr>
        <p:spPr/>
        <p:txBody>
          <a:bodyPr>
            <a:normAutofit/>
          </a:bodyPr>
          <a:lstStyle/>
          <a:p>
            <a:r>
              <a:rPr lang="fr-FR" dirty="0"/>
              <a:t>Convention plutôt que configuration</a:t>
            </a:r>
          </a:p>
          <a:p>
            <a:pPr marL="0" indent="0">
              <a:buNone/>
            </a:pPr>
            <a:r>
              <a:rPr lang="fr-FR" sz="1600" dirty="0"/>
              <a:t>/</a:t>
            </a:r>
            <a:r>
              <a:rPr lang="fr-FR" sz="1600" dirty="0" err="1"/>
              <a:t>src</a:t>
            </a:r>
            <a:r>
              <a:rPr lang="fr-FR" sz="1600" dirty="0"/>
              <a:t> : 		</a:t>
            </a:r>
            <a:r>
              <a:rPr lang="fr-FR" sz="1600" dirty="0" smtClean="0"/>
              <a:t>	les </a:t>
            </a:r>
            <a:r>
              <a:rPr lang="fr-FR" sz="1600" dirty="0"/>
              <a:t>sources du projet</a:t>
            </a:r>
          </a:p>
          <a:p>
            <a:pPr marL="0" indent="0">
              <a:buNone/>
            </a:pPr>
            <a:r>
              <a:rPr lang="fr-FR" sz="1600" dirty="0"/>
              <a:t>/</a:t>
            </a:r>
            <a:r>
              <a:rPr lang="fr-FR" sz="1600" dirty="0" err="1"/>
              <a:t>src</a:t>
            </a:r>
            <a:r>
              <a:rPr lang="fr-FR" sz="1600" dirty="0"/>
              <a:t>/main : 		code source et fichiers source principaux</a:t>
            </a:r>
          </a:p>
          <a:p>
            <a:pPr marL="0" indent="0">
              <a:buNone/>
            </a:pPr>
            <a:r>
              <a:rPr lang="fr-FR" sz="1600" dirty="0"/>
              <a:t>/</a:t>
            </a:r>
            <a:r>
              <a:rPr lang="fr-FR" sz="1600" dirty="0" err="1"/>
              <a:t>src</a:t>
            </a:r>
            <a:r>
              <a:rPr lang="fr-FR" sz="1600" dirty="0"/>
              <a:t>/main/java : 	</a:t>
            </a:r>
            <a:r>
              <a:rPr lang="fr-FR" sz="1600" dirty="0" smtClean="0"/>
              <a:t>	code </a:t>
            </a:r>
            <a:r>
              <a:rPr lang="fr-FR" sz="1600" dirty="0"/>
              <a:t>source</a:t>
            </a:r>
          </a:p>
          <a:p>
            <a:pPr marL="0" indent="0">
              <a:buNone/>
            </a:pPr>
            <a:r>
              <a:rPr lang="fr-FR" sz="1600" dirty="0"/>
              <a:t>/</a:t>
            </a:r>
            <a:r>
              <a:rPr lang="fr-FR" sz="1600" dirty="0" err="1"/>
              <a:t>src</a:t>
            </a:r>
            <a:r>
              <a:rPr lang="fr-FR" sz="1600" dirty="0"/>
              <a:t>/main/</a:t>
            </a:r>
            <a:r>
              <a:rPr lang="fr-FR" sz="1600" dirty="0" err="1"/>
              <a:t>resources</a:t>
            </a:r>
            <a:r>
              <a:rPr lang="fr-FR" sz="1600" dirty="0"/>
              <a:t> : 	fichiers de ressources (images, fichiers annexes etc.)</a:t>
            </a:r>
          </a:p>
          <a:p>
            <a:pPr marL="0" indent="0">
              <a:buNone/>
            </a:pPr>
            <a:r>
              <a:rPr lang="fr-FR" sz="1600" dirty="0"/>
              <a:t>/</a:t>
            </a:r>
            <a:r>
              <a:rPr lang="fr-FR" sz="1600" dirty="0" err="1"/>
              <a:t>src</a:t>
            </a:r>
            <a:r>
              <a:rPr lang="fr-FR" sz="1600" dirty="0"/>
              <a:t>/test : 		fichiers de test</a:t>
            </a:r>
          </a:p>
          <a:p>
            <a:pPr marL="0" indent="0">
              <a:buNone/>
            </a:pPr>
            <a:r>
              <a:rPr lang="fr-FR" sz="1600" dirty="0"/>
              <a:t>/</a:t>
            </a:r>
            <a:r>
              <a:rPr lang="fr-FR" sz="1600" dirty="0" err="1"/>
              <a:t>src</a:t>
            </a:r>
            <a:r>
              <a:rPr lang="fr-FR" sz="1600" dirty="0"/>
              <a:t>/test/java : 	</a:t>
            </a:r>
            <a:r>
              <a:rPr lang="fr-FR" sz="1600" dirty="0" smtClean="0"/>
              <a:t>	code </a:t>
            </a:r>
            <a:r>
              <a:rPr lang="fr-FR" sz="1600" dirty="0"/>
              <a:t>source de test</a:t>
            </a:r>
          </a:p>
          <a:p>
            <a:pPr marL="0" indent="0">
              <a:buNone/>
            </a:pPr>
            <a:r>
              <a:rPr lang="fr-FR" sz="1600" dirty="0"/>
              <a:t>/</a:t>
            </a:r>
            <a:r>
              <a:rPr lang="fr-FR" sz="1600" dirty="0" err="1"/>
              <a:t>src</a:t>
            </a:r>
            <a:r>
              <a:rPr lang="fr-FR" sz="1600" dirty="0"/>
              <a:t>/test/</a:t>
            </a:r>
            <a:r>
              <a:rPr lang="fr-FR" sz="1600" dirty="0" err="1"/>
              <a:t>resources</a:t>
            </a:r>
            <a:r>
              <a:rPr lang="fr-FR" sz="1600" dirty="0"/>
              <a:t> : 	fichiers de ressources de test</a:t>
            </a:r>
          </a:p>
          <a:p>
            <a:pPr marL="0" indent="0">
              <a:buNone/>
            </a:pPr>
            <a:r>
              <a:rPr lang="fr-FR" sz="1600" dirty="0"/>
              <a:t>/</a:t>
            </a:r>
            <a:r>
              <a:rPr lang="fr-FR" sz="1600" dirty="0" err="1"/>
              <a:t>target</a:t>
            </a:r>
            <a:r>
              <a:rPr lang="fr-FR" sz="1600" dirty="0"/>
              <a:t> : 		</a:t>
            </a:r>
            <a:r>
              <a:rPr lang="fr-FR" sz="1600" dirty="0" smtClean="0"/>
              <a:t>	fichiers </a:t>
            </a:r>
            <a:r>
              <a:rPr lang="fr-FR" sz="1600" dirty="0"/>
              <a:t>résultat</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61</a:t>
            </a:fld>
            <a:endParaRPr lang="fr-BE"/>
          </a:p>
        </p:txBody>
      </p:sp>
    </p:spTree>
    <p:extLst>
      <p:ext uri="{BB962C8B-B14F-4D97-AF65-F5344CB8AC3E}">
        <p14:creationId xmlns:p14="http://schemas.microsoft.com/office/powerpoint/2010/main" val="26181437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Pièges</a:t>
            </a:r>
            <a:endParaRPr lang="fr-FR" dirty="0"/>
          </a:p>
        </p:txBody>
      </p:sp>
      <p:sp>
        <p:nvSpPr>
          <p:cNvPr id="3" name="Espace réservé du contenu 2"/>
          <p:cNvSpPr>
            <a:spLocks noGrp="1"/>
          </p:cNvSpPr>
          <p:nvPr>
            <p:ph idx="1"/>
          </p:nvPr>
        </p:nvSpPr>
        <p:spPr/>
        <p:txBody>
          <a:bodyPr/>
          <a:lstStyle/>
          <a:p>
            <a:r>
              <a:rPr lang="fr-FR" dirty="0" smtClean="0"/>
              <a:t>bogues rageants de </a:t>
            </a:r>
            <a:r>
              <a:rPr lang="fr-FR" dirty="0" err="1" smtClean="0"/>
              <a:t>maven</a:t>
            </a:r>
            <a:r>
              <a:rPr lang="fr-FR" dirty="0" smtClean="0"/>
              <a:t> ( scope)</a:t>
            </a:r>
          </a:p>
          <a:p>
            <a:r>
              <a:rPr lang="fr-FR" dirty="0" smtClean="0"/>
              <a:t>oubli de faire un </a:t>
            </a:r>
            <a:r>
              <a:rPr lang="fr-FR" dirty="0" err="1" smtClean="0"/>
              <a:t>install</a:t>
            </a:r>
            <a:endParaRPr lang="fr-FR" dirty="0" smtClean="0"/>
          </a:p>
          <a:p>
            <a:r>
              <a:rPr lang="fr-FR" dirty="0" smtClean="0"/>
              <a:t>oubli de faire un « </a:t>
            </a:r>
            <a:r>
              <a:rPr lang="fr-FR" dirty="0" err="1" smtClean="0"/>
              <a:t>deploy</a:t>
            </a:r>
            <a:r>
              <a:rPr lang="fr-FR" dirty="0" smtClean="0"/>
              <a:t> »</a:t>
            </a:r>
          </a:p>
          <a:p>
            <a:pPr lvl="1"/>
            <a:r>
              <a:rPr lang="fr-FR" smtClean="0"/>
              <a:t>intégration continue</a:t>
            </a:r>
          </a:p>
          <a:p>
            <a:r>
              <a:rPr lang="fr-FR" smtClean="0"/>
              <a:t>Netbeans</a:t>
            </a:r>
          </a:p>
          <a:p>
            <a:pPr lvl="1"/>
            <a:r>
              <a:rPr lang="fr-FR" smtClean="0"/>
              <a:t>Le module Wrapper</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62</a:t>
            </a:fld>
            <a:endParaRPr lang="fr-BE"/>
          </a:p>
        </p:txBody>
      </p:sp>
    </p:spTree>
    <p:extLst>
      <p:ext uri="{BB962C8B-B14F-4D97-AF65-F5344CB8AC3E}">
        <p14:creationId xmlns:p14="http://schemas.microsoft.com/office/powerpoint/2010/main" val="1863777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Profiles Fudaa-Crue</a:t>
            </a:r>
            <a:endParaRPr lang="fr-FR"/>
          </a:p>
        </p:txBody>
      </p:sp>
      <p:sp>
        <p:nvSpPr>
          <p:cNvPr id="3" name="Espace réservé du contenu 2"/>
          <p:cNvSpPr>
            <a:spLocks noGrp="1"/>
          </p:cNvSpPr>
          <p:nvPr>
            <p:ph idx="1"/>
          </p:nvPr>
        </p:nvSpPr>
        <p:spPr/>
        <p:txBody>
          <a:bodyPr>
            <a:normAutofit fontScale="92500" lnSpcReduction="10000"/>
          </a:bodyPr>
          <a:lstStyle/>
          <a:p>
            <a:r>
              <a:rPr lang="fr-FR" smtClean="0"/>
              <a:t>Notions de profiles</a:t>
            </a:r>
          </a:p>
          <a:p>
            <a:pPr marL="0" indent="0">
              <a:buNone/>
            </a:pPr>
            <a:r>
              <a:rPr lang="fr-FR" sz="1600">
                <a:hlinkClick r:id="rId2"/>
              </a:rPr>
              <a:t>https://</a:t>
            </a:r>
            <a:r>
              <a:rPr lang="fr-FR" sz="1600" smtClean="0">
                <a:hlinkClick r:id="rId2"/>
              </a:rPr>
              <a:t>fudaa-project.atlassian.net/wiki/display/CRUE/Profiles+Maven</a:t>
            </a:r>
            <a:endParaRPr lang="fr-FR" sz="1800" smtClean="0"/>
          </a:p>
          <a:p>
            <a:endParaRPr lang="fr-FR" sz="1800"/>
          </a:p>
          <a:p>
            <a:r>
              <a:rPr lang="fr-FR" sz="1800" b="1"/>
              <a:t>Profil noIntegrationTests du module Crue Project</a:t>
            </a:r>
          </a:p>
          <a:p>
            <a:pPr lvl="1"/>
            <a:r>
              <a:rPr lang="fr-FR" sz="1400"/>
              <a:t>Evite le lancement des tests d'intégration.</a:t>
            </a:r>
            <a:endParaRPr lang="fr-FR" sz="1000"/>
          </a:p>
          <a:p>
            <a:r>
              <a:rPr lang="fr-FR" sz="1800" b="1"/>
              <a:t>Profil release </a:t>
            </a:r>
            <a:endParaRPr lang="fr-FR" sz="1800" b="1" smtClean="0"/>
          </a:p>
          <a:p>
            <a:pPr lvl="1"/>
            <a:r>
              <a:rPr lang="fr-FR" sz="1400" smtClean="0"/>
              <a:t>Permet </a:t>
            </a:r>
            <a:r>
              <a:rPr lang="fr-FR" sz="1400"/>
              <a:t>de générer le livrable otfa-batch sous forme de </a:t>
            </a:r>
            <a:r>
              <a:rPr lang="fr-FR" sz="1400" smtClean="0"/>
              <a:t>zip</a:t>
            </a:r>
          </a:p>
          <a:p>
            <a:pPr lvl="1"/>
            <a:r>
              <a:rPr lang="fr-FR" sz="1400" smtClean="0"/>
              <a:t>Remplace l’icone </a:t>
            </a:r>
            <a:r>
              <a:rPr lang="fr-FR" sz="1400" smtClean="0"/>
              <a:t>Fudaa-Crue</a:t>
            </a:r>
          </a:p>
          <a:p>
            <a:r>
              <a:rPr lang="fr-FR" sz="2000" b="1"/>
              <a:t>Profil </a:t>
            </a:r>
            <a:r>
              <a:rPr lang="fr-FR" sz="2000" b="1" smtClean="0"/>
              <a:t>dev</a:t>
            </a:r>
          </a:p>
          <a:p>
            <a:pPr lvl="1"/>
            <a:r>
              <a:rPr lang="fr-FR" sz="1200" smtClean="0"/>
              <a:t>Pour utiliser un dossier etc externe</a:t>
            </a:r>
            <a:r>
              <a:rPr lang="fr-FR" sz="1200" b="1" smtClean="0"/>
              <a:t> </a:t>
            </a:r>
            <a:endParaRPr lang="fr-FR" sz="1400" smtClean="0"/>
          </a:p>
          <a:p>
            <a:pPr lvl="1"/>
            <a:endParaRPr lang="fr-FR" sz="1400"/>
          </a:p>
          <a:p>
            <a:r>
              <a:rPr lang="fr-FR" sz="1800" smtClean="0"/>
              <a:t>Règles</a:t>
            </a:r>
          </a:p>
          <a:p>
            <a:pPr lvl="1"/>
            <a:r>
              <a:rPr lang="fr-FR" sz="1400" smtClean="0"/>
              <a:t>Utiliser noIntegrationTests en phase de dev. Les tests d’intégration plus long sont lancer par la serveur d’intégration continue</a:t>
            </a:r>
          </a:p>
          <a:p>
            <a:pPr lvl="1"/>
            <a:r>
              <a:rPr lang="fr-FR" sz="1400" smtClean="0"/>
              <a:t>Utiliser release pour effectuer une livraison</a:t>
            </a:r>
            <a:endParaRPr lang="fr-FR" sz="1000"/>
          </a:p>
          <a:p>
            <a:endParaRPr lang="fr-FR" sz="180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63</a:t>
            </a:fld>
            <a:endParaRPr lang="fr-BE"/>
          </a:p>
        </p:txBody>
      </p:sp>
    </p:spTree>
    <p:extLst>
      <p:ext uri="{BB962C8B-B14F-4D97-AF65-F5344CB8AC3E}">
        <p14:creationId xmlns:p14="http://schemas.microsoft.com/office/powerpoint/2010/main" val="1093464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Environnement de développement  intégré ( IDE)</a:t>
            </a:r>
          </a:p>
        </p:txBody>
      </p:sp>
      <p:sp>
        <p:nvSpPr>
          <p:cNvPr id="3" name="Espace réservé du contenu 2"/>
          <p:cNvSpPr>
            <a:spLocks noGrp="1"/>
          </p:cNvSpPr>
          <p:nvPr>
            <p:ph idx="1"/>
          </p:nvPr>
        </p:nvSpPr>
        <p:spPr/>
        <p:txBody>
          <a:bodyPr/>
          <a:lstStyle/>
          <a:p>
            <a:r>
              <a:rPr lang="fr-FR" b="1" dirty="0"/>
              <a:t>Objectif</a:t>
            </a:r>
            <a:r>
              <a:rPr lang="fr-FR" dirty="0"/>
              <a:t> : Utiliser un IDE pour développer, débuguer et profiler </a:t>
            </a:r>
            <a:r>
              <a:rPr lang="fr-FR" dirty="0" smtClean="0"/>
              <a:t>Fudaa (c’est plus une partie pure Java…)</a:t>
            </a:r>
          </a:p>
          <a:p>
            <a:pPr lvl="0"/>
            <a:r>
              <a:rPr lang="fr-FR" dirty="0"/>
              <a:t>différences entre les </a:t>
            </a:r>
            <a:r>
              <a:rPr lang="fr-FR" dirty="0" err="1"/>
              <a:t>IDEs</a:t>
            </a:r>
            <a:endParaRPr lang="fr-FR" dirty="0"/>
          </a:p>
          <a:p>
            <a:pPr lvl="0"/>
            <a:r>
              <a:rPr lang="fr-FR" dirty="0"/>
              <a:t>Configurer un projet </a:t>
            </a:r>
            <a:r>
              <a:rPr lang="fr-FR" dirty="0" err="1"/>
              <a:t>maven</a:t>
            </a:r>
            <a:endParaRPr lang="fr-FR" dirty="0"/>
          </a:p>
          <a:p>
            <a:pPr lvl="0"/>
            <a:r>
              <a:rPr lang="fr-FR" dirty="0"/>
              <a:t>Les options de l’outil</a:t>
            </a:r>
          </a:p>
          <a:p>
            <a:pPr lvl="0"/>
            <a:r>
              <a:rPr lang="fr-FR" dirty="0"/>
              <a:t>Fonctions  principales de l’IDE</a:t>
            </a:r>
          </a:p>
          <a:p>
            <a:pPr lvl="0"/>
            <a:r>
              <a:rPr lang="fr-FR" smtClean="0"/>
              <a:t>Déboguer</a:t>
            </a:r>
            <a:endParaRPr lang="fr-FR" dirty="0"/>
          </a:p>
          <a:p>
            <a:r>
              <a:rPr lang="fr-FR" dirty="0" smtClean="0"/>
              <a:t>Profiler</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64</a:t>
            </a:fld>
            <a:endParaRPr lang="fr-BE"/>
          </a:p>
        </p:txBody>
      </p:sp>
    </p:spTree>
    <p:extLst>
      <p:ext uri="{BB962C8B-B14F-4D97-AF65-F5344CB8AC3E}">
        <p14:creationId xmlns:p14="http://schemas.microsoft.com/office/powerpoint/2010/main" val="20377661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Ouverture de Fudaa-Crue</a:t>
            </a:r>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1340768"/>
            <a:ext cx="3219450" cy="4714875"/>
          </a:xfrm>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t>65</a:t>
            </a:fld>
            <a:endParaRPr lang="fr-BE"/>
          </a:p>
        </p:txBody>
      </p:sp>
      <p:pic>
        <p:nvPicPr>
          <p:cNvPr id="1026" name="Picture 2" descr="https://fudaa-project.atlassian.net/wiki/download/attachments/9895985/checkout5.png?version=1&amp;modificationDate=1353486475692&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46012"/>
            <a:ext cx="2562225" cy="542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07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NetBeans: principales actions</a:t>
            </a:r>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0026" y="1448805"/>
            <a:ext cx="2340477" cy="4929187"/>
          </a:xfrm>
        </p:spPr>
      </p:pic>
      <p:sp>
        <p:nvSpPr>
          <p:cNvPr id="4" name="Espace réservé du numéro de diapositive 3"/>
          <p:cNvSpPr>
            <a:spLocks noGrp="1"/>
          </p:cNvSpPr>
          <p:nvPr>
            <p:ph type="sldNum" sz="quarter" idx="12"/>
          </p:nvPr>
        </p:nvSpPr>
        <p:spPr/>
        <p:txBody>
          <a:bodyPr/>
          <a:lstStyle/>
          <a:p>
            <a:fld id="{CF4668DC-857F-487D-BFFA-8C0CA5037977}" type="slidenum">
              <a:rPr lang="fr-BE" smtClean="0"/>
              <a:pPr/>
              <a:t>66</a:t>
            </a:fld>
            <a:endParaRPr lang="fr-BE"/>
          </a:p>
        </p:txBody>
      </p:sp>
      <p:sp>
        <p:nvSpPr>
          <p:cNvPr id="9" name="ZoneTexte 8"/>
          <p:cNvSpPr txBox="1"/>
          <p:nvPr/>
        </p:nvSpPr>
        <p:spPr>
          <a:xfrm>
            <a:off x="683568" y="1970256"/>
            <a:ext cx="5400600" cy="1169551"/>
          </a:xfrm>
          <a:prstGeom prst="rect">
            <a:avLst/>
          </a:prstGeom>
          <a:noFill/>
        </p:spPr>
        <p:txBody>
          <a:bodyPr wrap="square" rtlCol="0">
            <a:spAutoFit/>
          </a:bodyPr>
          <a:lstStyle/>
          <a:p>
            <a:r>
              <a:rPr lang="fr-FR" sz="1400" smtClean="0"/>
              <a:t>« Build with dependencies »: construit aussi les dépendances.</a:t>
            </a:r>
          </a:p>
          <a:p>
            <a:endParaRPr lang="fr-FR" sz="1400"/>
          </a:p>
          <a:p>
            <a:endParaRPr lang="fr-FR" sz="1400" smtClean="0"/>
          </a:p>
          <a:p>
            <a:pPr marL="342900" indent="-342900">
              <a:buFont typeface="+mj-lt"/>
              <a:buAutoNum type="arabicPeriod"/>
            </a:pPr>
            <a:r>
              <a:rPr lang="fr-FR" sz="1400" smtClean="0"/>
              <a:t>Lancer  des tests</a:t>
            </a:r>
          </a:p>
          <a:p>
            <a:pPr marL="342900" indent="-342900">
              <a:buFont typeface="+mj-lt"/>
              <a:buAutoNum type="arabicPeriod"/>
            </a:pPr>
            <a:r>
              <a:rPr lang="fr-FR" sz="1400" smtClean="0"/>
              <a:t>Lancer l’application</a:t>
            </a:r>
            <a:endParaRPr lang="fr-FR" sz="1400"/>
          </a:p>
        </p:txBody>
      </p:sp>
    </p:spTree>
    <p:extLst>
      <p:ext uri="{BB962C8B-B14F-4D97-AF65-F5344CB8AC3E}">
        <p14:creationId xmlns:p14="http://schemas.microsoft.com/office/powerpoint/2010/main" val="1748578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modules</a:t>
            </a:r>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67</a:t>
            </a:fld>
            <a:endParaRPr lang="fr-BE"/>
          </a:p>
        </p:txBody>
      </p:sp>
      <p:pic>
        <p:nvPicPr>
          <p:cNvPr id="2050" name="Picture 2" descr="https://fudaa-project.atlassian.net/wiki/download/attachments/9896014/crue-architecture.png?version=1&amp;modificationDate=1353601845551&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3" y="1052736"/>
            <a:ext cx="9207630" cy="626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63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Modules de base</a:t>
            </a:r>
            <a:endParaRPr lang="fr-FR"/>
          </a:p>
        </p:txBody>
      </p:sp>
      <p:sp>
        <p:nvSpPr>
          <p:cNvPr id="3" name="Espace réservé du contenu 2"/>
          <p:cNvSpPr>
            <a:spLocks noGrp="1"/>
          </p:cNvSpPr>
          <p:nvPr>
            <p:ph idx="1"/>
          </p:nvPr>
        </p:nvSpPr>
        <p:spPr/>
        <p:txBody>
          <a:bodyPr>
            <a:normAutofit fontScale="32500" lnSpcReduction="20000"/>
          </a:bodyPr>
          <a:lstStyle/>
          <a:p>
            <a:r>
              <a:rPr lang="fr-FR" b="1">
                <a:hlinkClick r:id="rId2"/>
              </a:rPr>
              <a:t>Crue Tests</a:t>
            </a:r>
            <a:endParaRPr lang="fr-FR" b="1"/>
          </a:p>
          <a:p>
            <a:r>
              <a:rPr lang="fr-FR"/>
              <a:t>Classes et annotations communes pour tous les tests de Fudaa-Crue</a:t>
            </a:r>
          </a:p>
          <a:p>
            <a:r>
              <a:rPr lang="fr-FR" b="1">
                <a:hlinkClick r:id="rId3"/>
              </a:rPr>
              <a:t>Crue Core</a:t>
            </a:r>
            <a:endParaRPr lang="fr-FR" b="1"/>
          </a:p>
          <a:p>
            <a:r>
              <a:rPr lang="fr-FR"/>
              <a:t>Contient des classes basiques non reliée à Crue. Important: Contient le fichier de traduction businessMessages.properties qui est utilisé par tous les autres modules pour les traductions ( sauf Crue Sysdoc).</a:t>
            </a:r>
          </a:p>
          <a:p>
            <a:r>
              <a:rPr lang="fr-FR" b="1">
                <a:hlinkClick r:id="rId4"/>
              </a:rPr>
              <a:t>Crue Config</a:t>
            </a:r>
            <a:endParaRPr lang="fr-FR" b="1"/>
          </a:p>
          <a:p>
            <a:r>
              <a:rPr lang="fr-FR"/>
              <a:t>Contient les classes de gestions des différents élément de configuration: CrueConfigMetier, notion de coeur, configuration site et utilisateur</a:t>
            </a:r>
          </a:p>
          <a:p>
            <a:r>
              <a:rPr lang="fr-FR" b="1">
                <a:hlinkClick r:id="rId5"/>
              </a:rPr>
              <a:t>Crue EMH</a:t>
            </a:r>
            <a:endParaRPr lang="fr-FR" b="1"/>
          </a:p>
          <a:p>
            <a:r>
              <a:rPr lang="fr-FR"/>
              <a:t>Correspond au MOO définit dans la partie commune de Crue X: contient toutes les classes métiers relatives aux EMH</a:t>
            </a:r>
          </a:p>
          <a:p>
            <a:r>
              <a:rPr lang="fr-FR" b="1">
                <a:hlinkClick r:id="rId6"/>
              </a:rPr>
              <a:t>Crue Compare</a:t>
            </a:r>
            <a:endParaRPr lang="fr-FR" b="1"/>
          </a:p>
          <a:p>
            <a:r>
              <a:rPr lang="fr-FR"/>
              <a:t>Contient toutes les classes nécessaires pour comparer 2 scénarios. Contient également le fichier default-comparaison.xml qui définit toutes les comparaisons à effectuer</a:t>
            </a:r>
          </a:p>
          <a:p>
            <a:r>
              <a:rPr lang="fr-FR" b="1">
                <a:hlinkClick r:id="rId7"/>
              </a:rPr>
              <a:t>Crue IO</a:t>
            </a:r>
            <a:endParaRPr lang="fr-FR" b="1"/>
          </a:p>
          <a:p>
            <a:r>
              <a:rPr lang="fr-FR"/>
              <a:t>Contient toutes les opérations de lecture/écriture des fichiers d'entrée/sortie des code de calcul</a:t>
            </a:r>
          </a:p>
          <a:p>
            <a:r>
              <a:rPr lang="fr-FR" b="1">
                <a:hlinkClick r:id="rId8"/>
              </a:rPr>
              <a:t>Crue Validation</a:t>
            </a:r>
            <a:endParaRPr lang="fr-FR" b="1"/>
          </a:p>
          <a:p>
            <a:r>
              <a:rPr lang="fr-FR"/>
              <a:t>Contient toutes les opérations de validation concernant les EMHs</a:t>
            </a:r>
          </a:p>
          <a:p>
            <a:r>
              <a:rPr lang="fr-FR" b="1">
                <a:hlinkClick r:id="rId9"/>
              </a:rPr>
              <a:t>Crue Project</a:t>
            </a:r>
            <a:endParaRPr lang="fr-FR" b="1"/>
          </a:p>
          <a:p>
            <a:r>
              <a:rPr lang="fr-FR"/>
              <a:t>S'appuie sur tous les autres modules pour offrir des services de chargement d'études, modification d'étude, migration et de lancement de calcul</a:t>
            </a:r>
          </a:p>
          <a:p>
            <a:r>
              <a:rPr lang="fr-FR" b="1">
                <a:hlinkClick r:id="rId10"/>
              </a:rPr>
              <a:t>Crue OTFA</a:t>
            </a:r>
            <a:endParaRPr lang="fr-FR" b="1"/>
          </a:p>
          <a:p>
            <a:r>
              <a:rPr lang="fr-FR"/>
              <a:t>Permet la gestion d'OTFA: lancement par batch, lecture/écriture des fichiers d'entrée/sortie ( otfa, ctfa, rtfa).</a:t>
            </a:r>
          </a:p>
          <a:p>
            <a:r>
              <a:rPr lang="fr-FR" b="1">
                <a:hlinkClick r:id="rId11"/>
              </a:rPr>
              <a:t>Crue Sysdoc</a:t>
            </a:r>
            <a:endParaRPr lang="fr-FR" b="1"/>
          </a:p>
          <a:p>
            <a:r>
              <a:rPr lang="fr-FR"/>
              <a:t>Gestion de Sydoc: construction de la table des matières, indexation, contrôle des liens,...</a:t>
            </a: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68</a:t>
            </a:fld>
            <a:endParaRPr lang="fr-BE"/>
          </a:p>
        </p:txBody>
      </p:sp>
    </p:spTree>
    <p:extLst>
      <p:ext uri="{BB962C8B-B14F-4D97-AF65-F5344CB8AC3E}">
        <p14:creationId xmlns:p14="http://schemas.microsoft.com/office/powerpoint/2010/main" val="973328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Modules graphiques</a:t>
            </a:r>
            <a:endParaRPr lang="fr-FR"/>
          </a:p>
        </p:txBody>
      </p:sp>
      <p:sp>
        <p:nvSpPr>
          <p:cNvPr id="3" name="Espace réservé du contenu 2"/>
          <p:cNvSpPr>
            <a:spLocks noGrp="1"/>
          </p:cNvSpPr>
          <p:nvPr>
            <p:ph idx="1"/>
          </p:nvPr>
        </p:nvSpPr>
        <p:spPr>
          <a:xfrm>
            <a:off x="457200" y="1340769"/>
            <a:ext cx="8229600" cy="5184576"/>
          </a:xfrm>
        </p:spPr>
        <p:txBody>
          <a:bodyPr>
            <a:normAutofit fontScale="55000" lnSpcReduction="20000"/>
          </a:bodyPr>
          <a:lstStyle/>
          <a:p>
            <a:r>
              <a:rPr lang="fr-FR" b="1">
                <a:hlinkClick r:id="rId2"/>
              </a:rPr>
              <a:t>Crue UI Branding</a:t>
            </a:r>
            <a:endParaRPr lang="fr-FR" b="1"/>
          </a:p>
          <a:p>
            <a:pPr lvl="1"/>
            <a:r>
              <a:rPr lang="fr-FR"/>
              <a:t>Module spécifique à Netbeans RCP permettant de traduire les messages de la plateforme, de modifier le splashscreen. Utilise dans  Fudaa-Crue pour définir les modes  soit les positions par défaut des vues.</a:t>
            </a:r>
          </a:p>
          <a:p>
            <a:r>
              <a:rPr lang="fr-FR" b="1">
                <a:hlinkClick r:id="rId3"/>
              </a:rPr>
              <a:t>Crue UI Wrapper</a:t>
            </a:r>
            <a:endParaRPr lang="fr-FR" b="1"/>
          </a:p>
          <a:p>
            <a:pPr lvl="1"/>
            <a:r>
              <a:rPr lang="fr-FR"/>
              <a:t>Module de "tuyauterie" imposée par Netbeans RCP. Permet simplement aux module Java ( Crue Project, Crue OTFA,...) d'être partagés par les module UI. Voir la documentation http://DevFaqWrapperModules de Netbeans RCP</a:t>
            </a:r>
          </a:p>
          <a:p>
            <a:r>
              <a:rPr lang="fr-FR" b="1">
                <a:hlinkClick r:id="rId4"/>
              </a:rPr>
              <a:t>Crue UI CommandLine</a:t>
            </a:r>
            <a:endParaRPr lang="fr-FR" b="1"/>
          </a:p>
          <a:p>
            <a:pPr lvl="1"/>
            <a:r>
              <a:rPr lang="fr-FR"/>
              <a:t>Utiliser pour le mode multi-instances</a:t>
            </a:r>
          </a:p>
          <a:p>
            <a:r>
              <a:rPr lang="fr-FR" b="1">
                <a:hlinkClick r:id="rId5"/>
              </a:rPr>
              <a:t>Crue UI Common</a:t>
            </a:r>
            <a:endParaRPr lang="fr-FR" b="1"/>
          </a:p>
          <a:p>
            <a:pPr lvl="1"/>
            <a:r>
              <a:rPr lang="fr-FR"/>
              <a:t>Contient un ensemble de classes utilitaires. Contient le service important qui est SelectedPerspectiveService qui permet de gérer les perspective et notamment la perspective sélectionnée.</a:t>
            </a:r>
          </a:p>
          <a:p>
            <a:r>
              <a:rPr lang="fr-FR" b="1">
                <a:hlinkClick r:id="rId6"/>
              </a:rPr>
              <a:t>Crue UI Options</a:t>
            </a:r>
            <a:endParaRPr lang="fr-FR" b="1"/>
          </a:p>
          <a:p>
            <a:pPr lvl="1"/>
            <a:r>
              <a:rPr lang="fr-FR"/>
              <a:t>Gère le chargement de la configuration site dans l'application. Offre les services permettant de connaître les dossiers importants, la configuration site et la configuration utilisateur. Ce module contient également la configuration site par défaut.</a:t>
            </a:r>
          </a:p>
          <a:p>
            <a:r>
              <a:rPr lang="fr-FR" b="1">
                <a:hlinkClick r:id="rId7"/>
              </a:rPr>
              <a:t>Crue UI EMH</a:t>
            </a:r>
            <a:endParaRPr lang="fr-FR" b="1"/>
          </a:p>
          <a:p>
            <a:pPr lvl="1"/>
            <a:r>
              <a:rPr lang="fr-FR"/>
              <a:t>Permet d'afficher un TreeView d'un scenario.Est utilisé par les vues EMHs qui sont des vues orientées  "développeurs"</a:t>
            </a:r>
          </a:p>
          <a:p>
            <a:r>
              <a:rPr lang="fr-FR" b="1">
                <a:hlinkClick r:id="rId8"/>
              </a:rPr>
              <a:t>Crue UI Loader</a:t>
            </a:r>
            <a:endParaRPr lang="fr-FR" b="1"/>
          </a:p>
          <a:p>
            <a:pPr lvl="1"/>
            <a:r>
              <a:rPr lang="fr-FR"/>
              <a:t>module utilitaire qui offre un service de chargement intégré d'étude ou de  scénario soit LoaderService. Il s'appuie sur le module Crue UI Options afin d'utiliser les coeurs disponibles</a:t>
            </a:r>
          </a:p>
          <a:p>
            <a:r>
              <a:rPr lang="fr-FR" b="1">
                <a:hlinkClick r:id="rId9"/>
              </a:rPr>
              <a:t>Crue UI Comparison</a:t>
            </a:r>
            <a:endParaRPr lang="fr-FR" b="1"/>
          </a:p>
          <a:p>
            <a:pPr lvl="1"/>
            <a:r>
              <a:rPr lang="fr-FR"/>
              <a:t>Offre la classe ScenarioComparaisonLauncher qui permet de lancer facilement une comparaison entre 2 scénarios et d'afficher les résultats. Est utilisé depuis les perspectives Etude, Modélisation et Compte-Rendu afin de lancer des comparaisons.</a:t>
            </a:r>
          </a:p>
          <a:p>
            <a:r>
              <a:rPr lang="fr-FR" b="1">
                <a:hlinkClick r:id="rId10"/>
              </a:rPr>
              <a:t>Crue UI Planimetry</a:t>
            </a:r>
            <a:endParaRPr lang="fr-FR" b="1"/>
          </a:p>
          <a:p>
            <a:pPr lvl="1"/>
            <a:r>
              <a:rPr lang="fr-FR"/>
              <a:t>Affiche la vue planimétrique. Gère la construction automatique du réseau, les modifications,... Est utilisé par les perspectives Modélisation et Rapport</a:t>
            </a:r>
          </a:p>
          <a:p>
            <a:r>
              <a:rPr lang="fr-FR" b="1">
                <a:hlinkClick r:id="rId11"/>
              </a:rPr>
              <a:t>Crue UI Loi</a:t>
            </a:r>
            <a:endParaRPr lang="fr-FR" b="1"/>
          </a:p>
          <a:p>
            <a:pPr lvl="1"/>
            <a:r>
              <a:rPr lang="fr-FR"/>
              <a:t>Gère les affichage 1D pour les lois, profils et courbe de résultats. S'appuie sur le module ebli1d de Fudaa.</a:t>
            </a:r>
          </a:p>
          <a:p>
            <a:endParaRPr lang="fr-F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69</a:t>
            </a:fld>
            <a:endParaRPr lang="fr-BE"/>
          </a:p>
        </p:txBody>
      </p:sp>
    </p:spTree>
    <p:extLst>
      <p:ext uri="{BB962C8B-B14F-4D97-AF65-F5344CB8AC3E}">
        <p14:creationId xmlns:p14="http://schemas.microsoft.com/office/powerpoint/2010/main" val="202536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kern="1200" dirty="0" smtClean="0">
                <a:solidFill>
                  <a:schemeClr val="tx2"/>
                </a:solidFill>
                <a:effectLst/>
                <a:latin typeface="+mn-lt"/>
                <a:ea typeface="+mj-ea"/>
                <a:cs typeface="+mj-cs"/>
              </a:rPr>
              <a:t>Origine des noms</a:t>
            </a:r>
            <a:br>
              <a:rPr lang="fr-FR" sz="4000" kern="1200" dirty="0" smtClean="0">
                <a:solidFill>
                  <a:schemeClr val="tx2"/>
                </a:solidFill>
                <a:effectLst/>
                <a:latin typeface="+mn-lt"/>
                <a:ea typeface="+mj-ea"/>
                <a:cs typeface="+mj-cs"/>
              </a:rPr>
            </a:br>
            <a:endParaRPr lang="fr-FR" dirty="0"/>
          </a:p>
        </p:txBody>
      </p:sp>
      <p:sp>
        <p:nvSpPr>
          <p:cNvPr id="3" name="Espace réservé du contenu 2"/>
          <p:cNvSpPr>
            <a:spLocks noGrp="1"/>
          </p:cNvSpPr>
          <p:nvPr>
            <p:ph idx="1"/>
          </p:nvPr>
        </p:nvSpPr>
        <p:spPr/>
        <p:txBody>
          <a:bodyPr/>
          <a:lstStyle/>
          <a:p>
            <a:r>
              <a:rPr lang="fr-FR" dirty="0" err="1"/>
              <a:t>Dodico</a:t>
            </a:r>
            <a:endParaRPr lang="fr-FR" dirty="0"/>
          </a:p>
          <a:p>
            <a:r>
              <a:rPr lang="fr-FR" dirty="0" err="1"/>
              <a:t>Ebli</a:t>
            </a:r>
            <a:endParaRPr lang="fr-FR" dirty="0"/>
          </a:p>
          <a:p>
            <a:r>
              <a:rPr lang="fr-FR" dirty="0"/>
              <a:t>Fudaa</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a:t>
            </a:fld>
            <a:endParaRPr lang="fr-BE"/>
          </a:p>
        </p:txBody>
      </p:sp>
    </p:spTree>
    <p:extLst>
      <p:ext uri="{BB962C8B-B14F-4D97-AF65-F5344CB8AC3E}">
        <p14:creationId xmlns:p14="http://schemas.microsoft.com/office/powerpoint/2010/main" val="3418577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Modules graphiques perspectives</a:t>
            </a:r>
            <a:endParaRPr lang="fr-FR"/>
          </a:p>
        </p:txBody>
      </p:sp>
      <p:sp>
        <p:nvSpPr>
          <p:cNvPr id="3" name="Espace réservé du contenu 2"/>
          <p:cNvSpPr>
            <a:spLocks noGrp="1"/>
          </p:cNvSpPr>
          <p:nvPr>
            <p:ph idx="1"/>
          </p:nvPr>
        </p:nvSpPr>
        <p:spPr/>
        <p:txBody>
          <a:bodyPr>
            <a:normAutofit fontScale="77500" lnSpcReduction="20000"/>
          </a:bodyPr>
          <a:lstStyle/>
          <a:p>
            <a:r>
              <a:rPr lang="fr-FR" b="1">
                <a:hlinkClick r:id="rId2"/>
              </a:rPr>
              <a:t>Crue UI Study</a:t>
            </a:r>
            <a:endParaRPr lang="fr-FR" b="1"/>
          </a:p>
          <a:p>
            <a:pPr lvl="1"/>
            <a:r>
              <a:rPr lang="fr-FR"/>
              <a:t>Ce module gère la perspective étude et le cycle de vie de l'étude dans le projet ( projet fermé/ouvert). La barre d'outils contenant les scénarios chargés dans les autres perspective est également gérée par ce module (GlobalStateManager)</a:t>
            </a:r>
          </a:p>
          <a:p>
            <a:r>
              <a:rPr lang="fr-FR" b="1">
                <a:hlinkClick r:id="rId3"/>
              </a:rPr>
              <a:t>Crue UI Modelling</a:t>
            </a:r>
            <a:endParaRPr lang="fr-FR" b="1"/>
          </a:p>
          <a:p>
            <a:pPr lvl="1"/>
            <a:r>
              <a:rPr lang="fr-FR"/>
              <a:t>Ce module gère la perspective modélisation</a:t>
            </a:r>
          </a:p>
          <a:p>
            <a:r>
              <a:rPr lang="fr-FR" b="1">
                <a:hlinkClick r:id="rId4"/>
              </a:rPr>
              <a:t>Crue UI Report</a:t>
            </a:r>
            <a:endParaRPr lang="fr-FR" b="1"/>
          </a:p>
          <a:p>
            <a:pPr lvl="1"/>
            <a:r>
              <a:rPr lang="fr-FR"/>
              <a:t>Ce module gère la perspective Rapports</a:t>
            </a:r>
          </a:p>
          <a:p>
            <a:r>
              <a:rPr lang="fr-FR" b="1">
                <a:hlinkClick r:id="rId5"/>
              </a:rPr>
              <a:t>Crue UI Post</a:t>
            </a:r>
            <a:endParaRPr lang="fr-FR" b="1"/>
          </a:p>
          <a:p>
            <a:pPr lvl="1"/>
            <a:r>
              <a:rPr lang="fr-FR"/>
              <a:t>Ce module gère la perspective Compte-Rendu</a:t>
            </a:r>
          </a:p>
          <a:p>
            <a:r>
              <a:rPr lang="fr-FR" b="1">
                <a:hlinkClick r:id="rId6"/>
              </a:rPr>
              <a:t>Crue UI OTFA</a:t>
            </a:r>
            <a:endParaRPr lang="fr-FR" b="1"/>
          </a:p>
          <a:p>
            <a:pPr lvl="1"/>
            <a:r>
              <a:rPr lang="fr-FR"/>
              <a:t>Ce module gère la perspective OTFA</a:t>
            </a:r>
          </a:p>
          <a:p>
            <a:r>
              <a:rPr lang="fr-FR" b="1">
                <a:hlinkClick r:id="rId7"/>
              </a:rPr>
              <a:t>Crue UI Sysdoc</a:t>
            </a:r>
            <a:endParaRPr lang="fr-FR" b="1"/>
          </a:p>
          <a:p>
            <a:pPr lvl="1"/>
            <a:r>
              <a:rPr lang="fr-FR"/>
              <a:t>Ce module gère la fenêtre Sydoc</a:t>
            </a:r>
          </a:p>
          <a:p>
            <a:r>
              <a:rPr lang="fr-FR" b="1">
                <a:hlinkClick r:id="rId8"/>
              </a:rPr>
              <a:t>Crue UI Application</a:t>
            </a:r>
            <a:endParaRPr lang="fr-FR" b="1"/>
          </a:p>
          <a:p>
            <a:pPr lvl="1"/>
            <a:r>
              <a:rPr lang="fr-FR"/>
              <a:t>Le module applicatif permettant de construire le livrable final et contient uniquement le fichier fudaacrue.conf.</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70</a:t>
            </a:fld>
            <a:endParaRPr lang="fr-BE"/>
          </a:p>
        </p:txBody>
      </p:sp>
    </p:spTree>
    <p:extLst>
      <p:ext uri="{BB962C8B-B14F-4D97-AF65-F5344CB8AC3E}">
        <p14:creationId xmlns:p14="http://schemas.microsoft.com/office/powerpoint/2010/main" val="3588871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Crue Config</a:t>
            </a:r>
            <a:endParaRPr lang="fr-FR"/>
          </a:p>
        </p:txBody>
      </p:sp>
      <p:sp>
        <p:nvSpPr>
          <p:cNvPr id="3" name="Espace réservé du texte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71</a:t>
            </a:fld>
            <a:endParaRPr lang="fr-BE"/>
          </a:p>
        </p:txBody>
      </p:sp>
    </p:spTree>
    <p:extLst>
      <p:ext uri="{BB962C8B-B14F-4D97-AF65-F5344CB8AC3E}">
        <p14:creationId xmlns:p14="http://schemas.microsoft.com/office/powerpoint/2010/main" val="714600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Fonctionnalités du module	</a:t>
            </a:r>
            <a:endParaRPr lang="fr-FR"/>
          </a:p>
        </p:txBody>
      </p:sp>
      <p:sp>
        <p:nvSpPr>
          <p:cNvPr id="3" name="Espace réservé du contenu 2"/>
          <p:cNvSpPr>
            <a:spLocks noGrp="1"/>
          </p:cNvSpPr>
          <p:nvPr>
            <p:ph idx="1"/>
          </p:nvPr>
        </p:nvSpPr>
        <p:spPr/>
        <p:txBody>
          <a:bodyPr/>
          <a:lstStyle/>
          <a:p>
            <a:r>
              <a:rPr lang="fr-FR" smtClean="0"/>
              <a:t>CrueConfigMetier</a:t>
            </a:r>
          </a:p>
          <a:p>
            <a:r>
              <a:rPr lang="fr-FR" smtClean="0"/>
              <a:t>LitNomme ( défini dans le CCM)</a:t>
            </a:r>
          </a:p>
          <a:p>
            <a:r>
              <a:rPr lang="fr-FR" smtClean="0"/>
              <a:t>Cœur</a:t>
            </a:r>
          </a:p>
          <a:p>
            <a:r>
              <a:rPr lang="fr-FR" smtClean="0"/>
              <a:t>Configuration du logiciel étude</a:t>
            </a: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72</a:t>
            </a:fld>
            <a:endParaRPr lang="fr-BE"/>
          </a:p>
        </p:txBody>
      </p:sp>
    </p:spTree>
    <p:extLst>
      <p:ext uri="{BB962C8B-B14F-4D97-AF65-F5344CB8AC3E}">
        <p14:creationId xmlns:p14="http://schemas.microsoft.com/office/powerpoint/2010/main" val="2022230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Tests</a:t>
            </a:r>
            <a:endParaRPr lang="fr-FR"/>
          </a:p>
        </p:txBody>
      </p:sp>
      <p:sp>
        <p:nvSpPr>
          <p:cNvPr id="3" name="Espace réservé du contenu 2"/>
          <p:cNvSpPr>
            <a:spLocks noGrp="1"/>
          </p:cNvSpPr>
          <p:nvPr>
            <p:ph idx="1"/>
          </p:nvPr>
        </p:nvSpPr>
        <p:spPr/>
        <p:txBody>
          <a:bodyPr/>
          <a:lstStyle/>
          <a:p>
            <a:r>
              <a:rPr lang="fr-FR" smtClean="0"/>
              <a:t>Dans les parties non UI, les tests sont tout le temps utilisés.</a:t>
            </a:r>
          </a:p>
          <a:p>
            <a:r>
              <a:rPr lang="fr-FR" smtClean="0"/>
              <a:t>CrueConfigMetierLoaderDefaultTest</a:t>
            </a:r>
          </a:p>
          <a:p>
            <a:pPr lvl="1"/>
            <a:r>
              <a:rPr lang="fr-FR" smtClean="0"/>
              <a:t>CCM par défaut pour les tests</a:t>
            </a:r>
          </a:p>
          <a:p>
            <a:r>
              <a:rPr lang="fr-FR" smtClean="0"/>
              <a:t>Pratique: ajout test unitaire</a:t>
            </a:r>
          </a:p>
          <a:p>
            <a:pPr lvl="1"/>
            <a:r>
              <a:rPr lang="fr-FR" smtClean="0"/>
              <a:t>Test du Formateur pour Dx</a:t>
            </a:r>
          </a:p>
          <a:p>
            <a:pPr lvl="1"/>
            <a:r>
              <a:rPr lang="fr-FR"/>
              <a:t>CCM. getFormatter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73</a:t>
            </a:fld>
            <a:endParaRPr lang="fr-BE"/>
          </a:p>
        </p:txBody>
      </p:sp>
    </p:spTree>
    <p:extLst>
      <p:ext uri="{BB962C8B-B14F-4D97-AF65-F5344CB8AC3E}">
        <p14:creationId xmlns:p14="http://schemas.microsoft.com/office/powerpoint/2010/main" val="28184075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Crue EMH</a:t>
            </a:r>
            <a:endParaRPr lang="fr-F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74</a:t>
            </a:fld>
            <a:endParaRPr lang="fr-BE"/>
          </a:p>
        </p:txBody>
      </p:sp>
    </p:spTree>
    <p:extLst>
      <p:ext uri="{BB962C8B-B14F-4D97-AF65-F5344CB8AC3E}">
        <p14:creationId xmlns:p14="http://schemas.microsoft.com/office/powerpoint/2010/main" val="4086309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EMHs</a:t>
            </a:r>
            <a:endParaRPr lang="fr-FR"/>
          </a:p>
        </p:txBody>
      </p:sp>
      <p:sp>
        <p:nvSpPr>
          <p:cNvPr id="3" name="Espace réservé du contenu 2"/>
          <p:cNvSpPr>
            <a:spLocks noGrp="1"/>
          </p:cNvSpPr>
          <p:nvPr>
            <p:ph idx="1"/>
          </p:nvPr>
        </p:nvSpPr>
        <p:spPr>
          <a:xfrm>
            <a:off x="457200" y="1196753"/>
            <a:ext cx="8229600" cy="5328592"/>
          </a:xfrm>
        </p:spPr>
        <p:txBody>
          <a:bodyPr/>
          <a:lstStyle/>
          <a:p>
            <a:r>
              <a:rPr lang="fr-FR" smtClean="0"/>
              <a:t>InfosEMH</a:t>
            </a:r>
          </a:p>
          <a:p>
            <a:r>
              <a:rPr lang="fr-FR" smtClean="0"/>
              <a:t>RelationsEMH</a:t>
            </a: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75</a:t>
            </a:fld>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389635"/>
            <a:ext cx="6934200" cy="4320479"/>
          </a:xfrm>
          <a:prstGeom prst="rect">
            <a:avLst/>
          </a:prstGeom>
        </p:spPr>
      </p:pic>
    </p:spTree>
    <p:extLst>
      <p:ext uri="{BB962C8B-B14F-4D97-AF65-F5344CB8AC3E}">
        <p14:creationId xmlns:p14="http://schemas.microsoft.com/office/powerpoint/2010/main" val="4060756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Norme JavaBean</a:t>
            </a:r>
            <a:endParaRPr lang="fr-FR"/>
          </a:p>
        </p:txBody>
      </p:sp>
      <p:sp>
        <p:nvSpPr>
          <p:cNvPr id="3" name="Espace réservé du contenu 2"/>
          <p:cNvSpPr>
            <a:spLocks noGrp="1"/>
          </p:cNvSpPr>
          <p:nvPr>
            <p:ph idx="1"/>
          </p:nvPr>
        </p:nvSpPr>
        <p:spPr/>
        <p:txBody>
          <a:bodyPr/>
          <a:lstStyle/>
          <a:p>
            <a:r>
              <a:rPr lang="fr-FR" smtClean="0"/>
              <a:t>Largement utilisée dans Fudaa-Crue</a:t>
            </a:r>
          </a:p>
          <a:p>
            <a:r>
              <a:rPr lang="fr-FR" smtClean="0"/>
              <a:t>Récupération nom de variable à partir de getter/setter</a:t>
            </a:r>
          </a:p>
          <a:p>
            <a:r>
              <a:rPr lang="fr-FR" smtClean="0"/>
              <a:t>Comparaison (OTFA)</a:t>
            </a:r>
          </a:p>
          <a:p>
            <a:r>
              <a:rPr lang="fr-FR" smtClean="0"/>
              <a:t>Attention aux refactorings</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76</a:t>
            </a:fld>
            <a:endParaRPr lang="fr-BE"/>
          </a:p>
        </p:txBody>
      </p:sp>
    </p:spTree>
    <p:extLst>
      <p:ext uri="{BB962C8B-B14F-4D97-AF65-F5344CB8AC3E}">
        <p14:creationId xmlns:p14="http://schemas.microsoft.com/office/powerpoint/2010/main" val="2263581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Norme JavaBean: exemple</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77</a:t>
            </a:fld>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539875"/>
            <a:ext cx="6057900" cy="4953000"/>
          </a:xfrm>
          <a:prstGeom prst="rect">
            <a:avLst/>
          </a:prstGeom>
        </p:spPr>
      </p:pic>
    </p:spTree>
    <p:extLst>
      <p:ext uri="{BB962C8B-B14F-4D97-AF65-F5344CB8AC3E}">
        <p14:creationId xmlns:p14="http://schemas.microsoft.com/office/powerpoint/2010/main" val="1550841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Enum</a:t>
            </a:r>
            <a:endParaRPr lang="fr-FR"/>
          </a:p>
        </p:txBody>
      </p:sp>
      <p:sp>
        <p:nvSpPr>
          <p:cNvPr id="3" name="Espace réservé du contenu 2"/>
          <p:cNvSpPr>
            <a:spLocks noGrp="1"/>
          </p:cNvSpPr>
          <p:nvPr>
            <p:ph idx="1"/>
          </p:nvPr>
        </p:nvSpPr>
        <p:spPr/>
        <p:txBody>
          <a:bodyPr/>
          <a:lstStyle/>
          <a:p>
            <a:r>
              <a:rPr lang="fr-FR" smtClean="0"/>
              <a:t>EnumCatEMH</a:t>
            </a:r>
          </a:p>
          <a:p>
            <a:r>
              <a:rPr lang="fr-FR" smtClean="0"/>
              <a:t>EnumInfosEMH</a:t>
            </a: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78</a:t>
            </a:fld>
            <a:endParaRPr lang="fr-BE"/>
          </a:p>
        </p:txBody>
      </p:sp>
    </p:spTree>
    <p:extLst>
      <p:ext uri="{BB962C8B-B14F-4D97-AF65-F5344CB8AC3E}">
        <p14:creationId xmlns:p14="http://schemas.microsoft.com/office/powerpoint/2010/main" val="278930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EMHs: manager</a:t>
            </a:r>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i="1"/>
              <a:t>org.fudaa.dodico.crue.metier.etude</a:t>
            </a:r>
          </a:p>
          <a:p>
            <a:r>
              <a:rPr lang="fr-FR" smtClean="0"/>
              <a:t>Notions identiques au contenu de l’étude</a:t>
            </a:r>
          </a:p>
          <a:p>
            <a:pPr marL="0" indent="0">
              <a:buNone/>
            </a:pPr>
            <a:r>
              <a:rPr lang="fr-FR" smtClean="0"/>
              <a:t>Manager = EMH +</a:t>
            </a:r>
          </a:p>
          <a:p>
            <a:r>
              <a:rPr lang="fr-FR" smtClean="0"/>
              <a:t>Fichiers</a:t>
            </a:r>
          </a:p>
          <a:p>
            <a:r>
              <a:rPr lang="fr-FR" smtClean="0"/>
              <a:t>Version</a:t>
            </a:r>
          </a:p>
          <a:p>
            <a:r>
              <a:rPr lang="fr-FR" smtClean="0"/>
              <a:t>Infos</a:t>
            </a:r>
          </a:p>
          <a:p>
            <a:pPr lvl="1"/>
            <a:r>
              <a:rPr lang="fr-FR" smtClean="0"/>
              <a:t>Auteur</a:t>
            </a:r>
          </a:p>
          <a:p>
            <a:pPr lvl="1"/>
            <a:r>
              <a:rPr lang="fr-FR" smtClean="0"/>
              <a:t>Date modification</a:t>
            </a:r>
          </a:p>
          <a:p>
            <a:pPr marL="0" indent="0">
              <a:buNone/>
            </a:pPr>
            <a:r>
              <a:rPr lang="fr-FR" smtClean="0"/>
              <a:t>EMHProjet contient l’ensemble de l’étude</a:t>
            </a:r>
            <a:endParaRPr lang="fr-FR"/>
          </a:p>
          <a:p>
            <a:endParaRPr lang="fr-FR" smtClean="0"/>
          </a:p>
          <a:p>
            <a:pPr marL="457200" lvl="1" indent="0">
              <a:buNone/>
            </a:pP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79</a:t>
            </a:fld>
            <a:endParaRPr lang="fr-BE"/>
          </a:p>
        </p:txBody>
      </p:sp>
    </p:spTree>
    <p:extLst>
      <p:ext uri="{BB962C8B-B14F-4D97-AF65-F5344CB8AC3E}">
        <p14:creationId xmlns:p14="http://schemas.microsoft.com/office/powerpoint/2010/main" val="69067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657" y="620688"/>
            <a:ext cx="8229600" cy="980728"/>
          </a:xfrm>
        </p:spPr>
        <p:txBody>
          <a:bodyPr/>
          <a:lstStyle/>
          <a:p>
            <a:r>
              <a:rPr lang="fr-FR" baseline="0" dirty="0" smtClean="0"/>
              <a:t>Architecture distribuée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a:t>
            </a:fld>
            <a:endParaRPr lang="fr-BE"/>
          </a:p>
        </p:txBody>
      </p:sp>
      <p:pic>
        <p:nvPicPr>
          <p:cNvPr id="1026" name="Picture 2" descr="http://www.cetmef.developpement-durable.gouv.fr/local/cache-vignettes/L330xH215/flux-zoompng9cc5-196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 y="1628800"/>
            <a:ext cx="31432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etmef.developpement-durable.gouv.fr/local/cache-vignettes/L508xH327/reseau-zoompc756-aea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84786"/>
            <a:ext cx="48387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3865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EMHHelper</a:t>
            </a:r>
            <a:endParaRPr lang="fr-FR"/>
          </a:p>
        </p:txBody>
      </p:sp>
      <p:sp>
        <p:nvSpPr>
          <p:cNvPr id="3" name="Espace réservé du contenu 2"/>
          <p:cNvSpPr>
            <a:spLocks noGrp="1"/>
          </p:cNvSpPr>
          <p:nvPr>
            <p:ph idx="1"/>
          </p:nvPr>
        </p:nvSpPr>
        <p:spPr/>
        <p:txBody>
          <a:bodyPr/>
          <a:lstStyle/>
          <a:p>
            <a:r>
              <a:rPr lang="fr-FR" smtClean="0"/>
              <a:t>Pouvoir filtrer facilement les type de relation, infosEMH</a:t>
            </a:r>
          </a:p>
          <a:p>
            <a:r>
              <a:rPr lang="fr-FR" smtClean="0"/>
              <a:t>Notion de predicate ( apache commons)</a:t>
            </a:r>
          </a:p>
          <a:p>
            <a:pPr lvl="1"/>
            <a:r>
              <a:rPr lang="fr-FR" smtClean="0"/>
              <a:t>PredicateFactory</a:t>
            </a:r>
          </a:p>
          <a:p>
            <a:r>
              <a:rPr lang="fr-FR" smtClean="0"/>
              <a:t>Faire </a:t>
            </a:r>
            <a:r>
              <a:rPr lang="fr-FR"/>
              <a:t>test </a:t>
            </a:r>
            <a:r>
              <a:rPr lang="fr-FR" smtClean="0"/>
              <a:t>unitaire</a:t>
            </a:r>
          </a:p>
          <a:p>
            <a:pPr lvl="1"/>
            <a:r>
              <a:rPr lang="fr-FR" smtClean="0"/>
              <a:t>Voir ScenarioBuilder pour scenario de test</a:t>
            </a:r>
          </a:p>
          <a:p>
            <a:pPr lvl="1"/>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80</a:t>
            </a:fld>
            <a:endParaRPr lang="fr-BE"/>
          </a:p>
        </p:txBody>
      </p:sp>
    </p:spTree>
    <p:extLst>
      <p:ext uri="{BB962C8B-B14F-4D97-AF65-F5344CB8AC3E}">
        <p14:creationId xmlns:p14="http://schemas.microsoft.com/office/powerpoint/2010/main" val="26918976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Transformer</a:t>
            </a:r>
            <a:endParaRPr lang="fr-FR"/>
          </a:p>
        </p:txBody>
      </p:sp>
      <p:sp>
        <p:nvSpPr>
          <p:cNvPr id="3" name="Espace réservé du contenu 2"/>
          <p:cNvSpPr>
            <a:spLocks noGrp="1"/>
          </p:cNvSpPr>
          <p:nvPr>
            <p:ph idx="1"/>
          </p:nvPr>
        </p:nvSpPr>
        <p:spPr/>
        <p:txBody>
          <a:bodyPr/>
          <a:lstStyle/>
          <a:p>
            <a:r>
              <a:rPr lang="fr-FR" smtClean="0"/>
              <a:t>CrueConfigMetier: </a:t>
            </a:r>
          </a:p>
          <a:p>
            <a:pPr lvl="1"/>
            <a:r>
              <a:rPr lang="fr-FR" smtClean="0"/>
              <a:t>Gestion des formateurs</a:t>
            </a:r>
          </a:p>
          <a:p>
            <a:r>
              <a:rPr lang="fr-FR" smtClean="0"/>
              <a:t>TransformerEMHHelper</a:t>
            </a:r>
          </a:p>
          <a:p>
            <a:pPr lvl="1"/>
            <a:r>
              <a:rPr lang="fr-FR" smtClean="0"/>
              <a:t>EMH -&gt; String</a:t>
            </a:r>
          </a:p>
          <a:p>
            <a:pPr lvl="1"/>
            <a:r>
              <a:rPr lang="fr-FR" smtClean="0"/>
              <a:t>EMH -&gt; Ids</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81</a:t>
            </a:fld>
            <a:endParaRPr lang="fr-BE"/>
          </a:p>
        </p:txBody>
      </p:sp>
    </p:spTree>
    <p:extLst>
      <p:ext uri="{BB962C8B-B14F-4D97-AF65-F5344CB8AC3E}">
        <p14:creationId xmlns:p14="http://schemas.microsoft.com/office/powerpoint/2010/main" val="829489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Gestion des résulats</a:t>
            </a:r>
            <a:endParaRPr lang="fr-FR"/>
          </a:p>
        </p:txBody>
      </p:sp>
      <p:sp>
        <p:nvSpPr>
          <p:cNvPr id="3" name="Espace réservé du contenu 2"/>
          <p:cNvSpPr>
            <a:spLocks noGrp="1"/>
          </p:cNvSpPr>
          <p:nvPr>
            <p:ph idx="1"/>
          </p:nvPr>
        </p:nvSpPr>
        <p:spPr/>
        <p:txBody>
          <a:bodyPr>
            <a:normAutofit fontScale="92500"/>
          </a:bodyPr>
          <a:lstStyle/>
          <a:p>
            <a:pPr marL="0" indent="0">
              <a:buNone/>
            </a:pPr>
            <a:r>
              <a:rPr lang="fr-FR" i="1" smtClean="0"/>
              <a:t>org.fudaa.dodico.crue.metier.result</a:t>
            </a:r>
          </a:p>
          <a:p>
            <a:pPr marL="0" indent="0">
              <a:buNone/>
            </a:pPr>
            <a:r>
              <a:rPr lang="fr-FR" i="1" smtClean="0"/>
              <a:t>	</a:t>
            </a:r>
          </a:p>
          <a:p>
            <a:r>
              <a:rPr lang="fr-FR" i="1" smtClean="0"/>
              <a:t>ResultatCalculDelegate</a:t>
            </a:r>
          </a:p>
          <a:p>
            <a:r>
              <a:rPr lang="fr-FR" i="1" smtClean="0"/>
              <a:t>ResultatPasDeTempsDelegate</a:t>
            </a:r>
          </a:p>
          <a:p>
            <a:r>
              <a:rPr lang="fr-FR" i="1" smtClean="0"/>
              <a:t>ResCalcul: pour Crue9 uniquement</a:t>
            </a:r>
          </a:p>
          <a:p>
            <a:r>
              <a:rPr lang="fr-FR" i="1" smtClean="0"/>
              <a:t>OrdResDynamicPropertyFilter</a:t>
            </a:r>
          </a:p>
          <a:p>
            <a:pPr lvl="1"/>
            <a:r>
              <a:rPr lang="fr-FR" i="1" smtClean="0"/>
              <a:t>Propriété contenant les résultats</a:t>
            </a:r>
            <a:endParaRPr lang="fr-FR" i="1"/>
          </a:p>
          <a:p>
            <a:endParaRPr lang="fr-FR" i="1"/>
          </a:p>
          <a:p>
            <a:pPr marL="0" indent="0">
              <a:buNone/>
            </a:pPr>
            <a:r>
              <a:rPr lang="fr-FR" i="1" smtClean="0"/>
              <a:t>Les implémentations sont dans Crue IO.</a:t>
            </a:r>
            <a:endParaRPr lang="fr-FR" i="1"/>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82</a:t>
            </a:fld>
            <a:endParaRPr lang="fr-BE"/>
          </a:p>
        </p:txBody>
      </p:sp>
    </p:spTree>
    <p:extLst>
      <p:ext uri="{BB962C8B-B14F-4D97-AF65-F5344CB8AC3E}">
        <p14:creationId xmlns:p14="http://schemas.microsoft.com/office/powerpoint/2010/main" val="2445812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Crue Validation</a:t>
            </a:r>
            <a:endParaRPr lang="fr-FR"/>
          </a:p>
        </p:txBody>
      </p:sp>
      <p:sp>
        <p:nvSpPr>
          <p:cNvPr id="3" name="Espace réservé du contenu 2"/>
          <p:cNvSpPr>
            <a:spLocks noGrp="1"/>
          </p:cNvSpPr>
          <p:nvPr>
            <p:ph idx="1"/>
          </p:nvPr>
        </p:nvSpPr>
        <p:spPr/>
        <p:txBody>
          <a:bodyPr/>
          <a:lstStyle/>
          <a:p>
            <a:pPr marL="0" indent="0">
              <a:buNone/>
            </a:pPr>
            <a:r>
              <a:rPr lang="fr-FR" smtClean="0"/>
              <a:t>Partie métier uniquement</a:t>
            </a:r>
          </a:p>
          <a:p>
            <a:r>
              <a:rPr lang="fr-FR" smtClean="0"/>
              <a:t>CrueValidator</a:t>
            </a:r>
          </a:p>
          <a:p>
            <a:r>
              <a:rPr lang="fr-FR" smtClean="0"/>
              <a:t>2 approche de parcours</a:t>
            </a:r>
          </a:p>
          <a:p>
            <a:pPr lvl="1"/>
            <a:r>
              <a:rPr lang="fr-FR" smtClean="0"/>
              <a:t>Walker</a:t>
            </a:r>
          </a:p>
          <a:p>
            <a:pPr lvl="1"/>
            <a:r>
              <a:rPr lang="fr-FR" smtClean="0"/>
              <a:t>Le scénario</a:t>
            </a:r>
          </a:p>
          <a:p>
            <a:r>
              <a:rPr lang="fr-FR" smtClean="0"/>
              <a:t>ValidatorForValuesAndContents</a:t>
            </a:r>
          </a:p>
          <a:p>
            <a:pPr lvl="1"/>
            <a:r>
              <a:rPr lang="fr-FR" smtClean="0"/>
              <a:t>Utilise CCM et les propriétés pour valider le tout.</a:t>
            </a:r>
          </a:p>
          <a:p>
            <a:pPr lvl="1"/>
            <a:r>
              <a:rPr lang="fr-FR" smtClean="0"/>
              <a:t>org.fudaa.dodico.crue.validation.ValidationHelper.validateObject</a:t>
            </a:r>
          </a:p>
          <a:p>
            <a:pPr lvl="1"/>
            <a:r>
              <a:rPr lang="fr-FR" smtClean="0"/>
              <a:t>Utilise des delegate pour la validation spécifique</a:t>
            </a:r>
          </a:p>
          <a:p>
            <a:pPr lvl="1"/>
            <a:r>
              <a:rPr lang="fr-FR" b="1" smtClean="0"/>
              <a:t>ValidationContentInfoEMHDansEMHExecutor</a:t>
            </a:r>
          </a:p>
          <a:p>
            <a:pPr lvl="2"/>
            <a:r>
              <a:rPr lang="fr-FR" smtClean="0"/>
              <a:t>Cardinalité InfoEMHs</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83</a:t>
            </a:fld>
            <a:endParaRPr lang="fr-BE"/>
          </a:p>
        </p:txBody>
      </p:sp>
    </p:spTree>
    <p:extLst>
      <p:ext uri="{BB962C8B-B14F-4D97-AF65-F5344CB8AC3E}">
        <p14:creationId xmlns:p14="http://schemas.microsoft.com/office/powerpoint/2010/main" val="2549945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Crue IO</a:t>
            </a:r>
            <a:endParaRPr lang="fr-FR"/>
          </a:p>
        </p:txBody>
      </p:sp>
      <p:sp>
        <p:nvSpPr>
          <p:cNvPr id="6" name="Espace réservé du texte 5"/>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84</a:t>
            </a:fld>
            <a:endParaRPr lang="fr-BE"/>
          </a:p>
        </p:txBody>
      </p:sp>
    </p:spTree>
    <p:extLst>
      <p:ext uri="{BB962C8B-B14F-4D97-AF65-F5344CB8AC3E}">
        <p14:creationId xmlns:p14="http://schemas.microsoft.com/office/powerpoint/2010/main" val="11258061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Lecture Fichier Crue 9</a:t>
            </a:r>
            <a:endParaRPr lang="fr-FR"/>
          </a:p>
        </p:txBody>
      </p:sp>
      <p:sp>
        <p:nvSpPr>
          <p:cNvPr id="3" name="Espace réservé du contenu 2"/>
          <p:cNvSpPr>
            <a:spLocks noGrp="1"/>
          </p:cNvSpPr>
          <p:nvPr>
            <p:ph idx="1"/>
          </p:nvPr>
        </p:nvSpPr>
        <p:spPr/>
        <p:txBody>
          <a:bodyPr/>
          <a:lstStyle/>
          <a:p>
            <a:r>
              <a:rPr lang="fr-FR" smtClean="0"/>
              <a:t>FortranReader issu de Dodico</a:t>
            </a:r>
          </a:p>
          <a:p>
            <a:r>
              <a:rPr lang="fr-FR"/>
              <a:t>DCFileReader / </a:t>
            </a:r>
            <a:r>
              <a:rPr lang="fr-FR" smtClean="0"/>
              <a:t>DCFileWriter</a:t>
            </a:r>
          </a:p>
          <a:p>
            <a:r>
              <a:rPr lang="fr-FR"/>
              <a:t>DHReader / DHWriter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85</a:t>
            </a:fld>
            <a:endParaRPr lang="fr-BE"/>
          </a:p>
        </p:txBody>
      </p:sp>
    </p:spTree>
    <p:extLst>
      <p:ext uri="{BB962C8B-B14F-4D97-AF65-F5344CB8AC3E}">
        <p14:creationId xmlns:p14="http://schemas.microsoft.com/office/powerpoint/2010/main" val="252064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Lecture Fichiers Crue 10</a:t>
            </a:r>
            <a:endParaRPr lang="fr-FR"/>
          </a:p>
        </p:txBody>
      </p:sp>
      <p:sp>
        <p:nvSpPr>
          <p:cNvPr id="3" name="Espace réservé du contenu 2"/>
          <p:cNvSpPr>
            <a:spLocks noGrp="1"/>
          </p:cNvSpPr>
          <p:nvPr>
            <p:ph idx="1"/>
          </p:nvPr>
        </p:nvSpPr>
        <p:spPr/>
        <p:txBody>
          <a:bodyPr/>
          <a:lstStyle/>
          <a:p>
            <a:r>
              <a:rPr lang="fr-FR" smtClean="0"/>
              <a:t>Utilisation de Xstream</a:t>
            </a:r>
          </a:p>
          <a:p>
            <a:pPr lvl="1"/>
            <a:r>
              <a:rPr lang="fr-FR" smtClean="0"/>
              <a:t>Serialisation d’objets en XML</a:t>
            </a:r>
          </a:p>
          <a:p>
            <a:r>
              <a:rPr lang="fr-FR" smtClean="0"/>
              <a:t>Des classes identiques au fichier XML: les DAO..</a:t>
            </a:r>
          </a:p>
          <a:p>
            <a:r>
              <a:rPr lang="fr-FR" smtClean="0"/>
              <a:t>3 classes principales</a:t>
            </a:r>
          </a:p>
          <a:p>
            <a:pPr lvl="1"/>
            <a:r>
              <a:rPr lang="fr-FR" smtClean="0"/>
              <a:t>CrueDaoXXX</a:t>
            </a:r>
          </a:p>
          <a:p>
            <a:pPr lvl="2"/>
            <a:r>
              <a:rPr lang="fr-FR" smtClean="0"/>
              <a:t>Structure du fichier XML</a:t>
            </a:r>
          </a:p>
          <a:p>
            <a:pPr lvl="1"/>
            <a:r>
              <a:rPr lang="fr-FR" smtClean="0"/>
              <a:t>CrueDaoStructureXXX</a:t>
            </a:r>
          </a:p>
          <a:p>
            <a:pPr lvl="2"/>
            <a:r>
              <a:rPr lang="fr-FR" smtClean="0"/>
              <a:t>Les classes DAO et la configuration de Xstream</a:t>
            </a:r>
          </a:p>
          <a:p>
            <a:pPr lvl="1"/>
            <a:r>
              <a:rPr lang="fr-FR" smtClean="0"/>
              <a:t>CrueConverterXXX</a:t>
            </a:r>
          </a:p>
          <a:p>
            <a:pPr lvl="2"/>
            <a:r>
              <a:rPr lang="fr-FR" smtClean="0"/>
              <a:t>Conversion des DAO vers EMHs</a:t>
            </a:r>
            <a:endParaRPr lang="fr-FR"/>
          </a:p>
          <a:p>
            <a:pPr lvl="1"/>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86</a:t>
            </a:fld>
            <a:endParaRPr lang="fr-BE"/>
          </a:p>
        </p:txBody>
      </p:sp>
    </p:spTree>
    <p:extLst>
      <p:ext uri="{BB962C8B-B14F-4D97-AF65-F5344CB8AC3E}">
        <p14:creationId xmlns:p14="http://schemas.microsoft.com/office/powerpoint/2010/main" val="18646233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Validation XML</a:t>
            </a:r>
            <a:endParaRPr lang="fr-FR"/>
          </a:p>
        </p:txBody>
      </p:sp>
      <p:sp>
        <p:nvSpPr>
          <p:cNvPr id="3" name="Espace réservé du contenu 2"/>
          <p:cNvSpPr>
            <a:spLocks noGrp="1"/>
          </p:cNvSpPr>
          <p:nvPr>
            <p:ph idx="1"/>
          </p:nvPr>
        </p:nvSpPr>
        <p:spPr/>
        <p:txBody>
          <a:bodyPr/>
          <a:lstStyle/>
          <a:p>
            <a:r>
              <a:rPr lang="fr-FR" smtClean="0"/>
              <a:t>Description des XSD</a:t>
            </a:r>
          </a:p>
          <a:p>
            <a:pPr lvl="1"/>
            <a:r>
              <a:rPr lang="fr-FR" smtClean="0"/>
              <a:t>Notion de frag-</a:t>
            </a:r>
          </a:p>
          <a:p>
            <a:r>
              <a:rPr lang="fr-FR" smtClean="0"/>
              <a:t>Validation par fichier</a:t>
            </a:r>
          </a:p>
          <a:p>
            <a:r>
              <a:rPr lang="fr-FR" smtClean="0"/>
              <a:t>Validation globale:</a:t>
            </a:r>
          </a:p>
          <a:p>
            <a:pPr lvl="1"/>
            <a:r>
              <a:rPr lang="fr-FR"/>
              <a:t>ValidateModeleScenarioWithSchema</a:t>
            </a:r>
          </a:p>
          <a:p>
            <a:pPr lvl="1"/>
            <a:r>
              <a:rPr lang="fr-FR" smtClean="0"/>
              <a:t>TestValidateModeleScenario	</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87</a:t>
            </a:fld>
            <a:endParaRPr lang="fr-BE"/>
          </a:p>
        </p:txBody>
      </p:sp>
    </p:spTree>
    <p:extLst>
      <p:ext uri="{BB962C8B-B14F-4D97-AF65-F5344CB8AC3E}">
        <p14:creationId xmlns:p14="http://schemas.microsoft.com/office/powerpoint/2010/main" val="3797445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Exemple</a:t>
            </a:r>
            <a:endParaRPr lang="fr-FR"/>
          </a:p>
        </p:txBody>
      </p:sp>
      <p:sp>
        <p:nvSpPr>
          <p:cNvPr id="6" name="Espace réservé du contenu 5"/>
          <p:cNvSpPr>
            <a:spLocks noGrp="1"/>
          </p:cNvSpPr>
          <p:nvPr>
            <p:ph idx="1"/>
          </p:nvPr>
        </p:nvSpPr>
        <p:spPr/>
        <p:txBody>
          <a:bodyPr/>
          <a:lstStyle/>
          <a:p>
            <a:r>
              <a:rPr lang="fr-FR" smtClean="0"/>
              <a:t>Ajout d’un log à la lecture</a:t>
            </a:r>
          </a:p>
          <a:p>
            <a:r>
              <a:rPr lang="fr-FR" smtClean="0"/>
              <a:t>Visualisation dans l’application</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88</a:t>
            </a:fld>
            <a:endParaRPr lang="fr-BE"/>
          </a:p>
        </p:txBody>
      </p:sp>
    </p:spTree>
    <p:extLst>
      <p:ext uri="{BB962C8B-B14F-4D97-AF65-F5344CB8AC3E}">
        <p14:creationId xmlns:p14="http://schemas.microsoft.com/office/powerpoint/2010/main" val="3568474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Crue OTFA / Comparaison</a:t>
            </a:r>
            <a:endParaRPr lang="fr-FR"/>
          </a:p>
        </p:txBody>
      </p:sp>
      <p:sp>
        <p:nvSpPr>
          <p:cNvPr id="3" name="Espace réservé du contenu 2"/>
          <p:cNvSpPr>
            <a:spLocks noGrp="1"/>
          </p:cNvSpPr>
          <p:nvPr>
            <p:ph idx="1"/>
          </p:nvPr>
        </p:nvSpPr>
        <p:spPr/>
        <p:txBody>
          <a:bodyPr>
            <a:normAutofit/>
          </a:bodyPr>
          <a:lstStyle/>
          <a:p>
            <a:r>
              <a:rPr lang="fr-FR" smtClean="0"/>
              <a:t>Etapes</a:t>
            </a:r>
          </a:p>
          <a:p>
            <a:pPr marL="800100" lvl="1" indent="-342900">
              <a:buFont typeface="+mj-lt"/>
              <a:buAutoNum type="arabicPeriod"/>
            </a:pPr>
            <a:r>
              <a:rPr lang="fr-FR" smtClean="0"/>
              <a:t>Sélection</a:t>
            </a:r>
          </a:p>
          <a:p>
            <a:pPr marL="800100" lvl="1" indent="-342900">
              <a:buFont typeface="+mj-lt"/>
              <a:buAutoNum type="arabicPeriod"/>
            </a:pPr>
            <a:r>
              <a:rPr lang="fr-FR" smtClean="0"/>
              <a:t>Comparaison</a:t>
            </a:r>
          </a:p>
          <a:p>
            <a:r>
              <a:rPr lang="fr-FR" smtClean="0"/>
              <a:t>Fichier de configuration</a:t>
            </a:r>
          </a:p>
          <a:p>
            <a:r>
              <a:rPr lang="fr-FR" smtClean="0"/>
              <a:t>Annotations @UsedByComparison</a:t>
            </a:r>
          </a:p>
          <a:p>
            <a:r>
              <a:rPr lang="fr-FR" smtClean="0"/>
              <a:t>Performance: cache</a:t>
            </a:r>
          </a:p>
          <a:p>
            <a:pPr lvl="1"/>
            <a:r>
              <a:rPr lang="fr-FR" smtClean="0"/>
              <a:t>ExecuteComparaison</a:t>
            </a:r>
          </a:p>
          <a:p>
            <a:r>
              <a:rPr lang="fr-FR"/>
              <a:t>Sélection JXPath: exemple</a:t>
            </a:r>
          </a:p>
          <a:p>
            <a:pPr lvl="1"/>
            <a:r>
              <a:rPr lang="fr-FR"/>
              <a:t>ConvertSelectOnItemRequest</a:t>
            </a:r>
          </a:p>
          <a:p>
            <a:pPr lvl="1"/>
            <a:r>
              <a:rPr lang="fr-FR"/>
              <a:t>RequeteTest</a:t>
            </a:r>
          </a:p>
          <a:p>
            <a:pPr lvl="1"/>
            <a:r>
              <a:rPr lang="fr-FR"/>
              <a:t>Voir test exemple: ConvertSelectOnTest</a:t>
            </a:r>
          </a:p>
          <a:p>
            <a:pPr lvl="1"/>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89</a:t>
            </a:fld>
            <a:endParaRPr lang="fr-BE"/>
          </a:p>
        </p:txBody>
      </p:sp>
    </p:spTree>
    <p:extLst>
      <p:ext uri="{BB962C8B-B14F-4D97-AF65-F5344CB8AC3E}">
        <p14:creationId xmlns:p14="http://schemas.microsoft.com/office/powerpoint/2010/main" val="346745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Applications développées</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Fudaa-Lido</a:t>
            </a:r>
            <a:r>
              <a:rPr lang="fr-FR" dirty="0"/>
              <a:t>, </a:t>
            </a:r>
            <a:r>
              <a:rPr lang="fr-FR" dirty="0" smtClean="0"/>
              <a:t>Fudaa-Mascaret</a:t>
            </a:r>
          </a:p>
          <a:p>
            <a:pPr lvl="1"/>
            <a:r>
              <a:rPr lang="fr-FR" dirty="0" smtClean="0"/>
              <a:t>Code 1D</a:t>
            </a:r>
          </a:p>
          <a:p>
            <a:r>
              <a:rPr lang="fr-FR" dirty="0" smtClean="0"/>
              <a:t>Fudaa-Prepro</a:t>
            </a:r>
            <a:endParaRPr lang="fr-FR" dirty="0"/>
          </a:p>
          <a:p>
            <a:pPr lvl="1"/>
            <a:r>
              <a:rPr lang="fr-FR" dirty="0" err="1" smtClean="0"/>
              <a:t>Pre</a:t>
            </a:r>
            <a:r>
              <a:rPr lang="fr-FR" dirty="0" smtClean="0"/>
              <a:t> </a:t>
            </a:r>
            <a:r>
              <a:rPr lang="fr-FR" dirty="0"/>
              <a:t>et post-traitement Reflux, </a:t>
            </a:r>
            <a:r>
              <a:rPr lang="fr-FR" dirty="0" err="1"/>
              <a:t>Rubar</a:t>
            </a:r>
            <a:r>
              <a:rPr lang="fr-FR" dirty="0"/>
              <a:t>, </a:t>
            </a:r>
            <a:r>
              <a:rPr lang="fr-FR" dirty="0" err="1" smtClean="0"/>
              <a:t>Telemac</a:t>
            </a:r>
            <a:endParaRPr lang="fr-FR" dirty="0" smtClean="0"/>
          </a:p>
          <a:p>
            <a:r>
              <a:rPr lang="fr-FR" dirty="0" err="1" smtClean="0"/>
              <a:t>Fudaa-Modeleur</a:t>
            </a:r>
            <a:endParaRPr lang="fr-FR" dirty="0"/>
          </a:p>
          <a:p>
            <a:r>
              <a:rPr lang="fr-FR" dirty="0" smtClean="0"/>
              <a:t>Fudaa-Refonde</a:t>
            </a:r>
            <a:endParaRPr lang="fr-FR" dirty="0"/>
          </a:p>
          <a:p>
            <a:r>
              <a:rPr lang="fr-FR" dirty="0" err="1" smtClean="0"/>
              <a:t>Sinavi</a:t>
            </a:r>
            <a:r>
              <a:rPr lang="fr-FR" dirty="0"/>
              <a:t>, Oscar, Reflux 2Dv,Vag, </a:t>
            </a:r>
            <a:r>
              <a:rPr lang="fr-FR" dirty="0" smtClean="0"/>
              <a:t>Seuil,</a:t>
            </a:r>
          </a:p>
          <a:p>
            <a:r>
              <a:rPr lang="fr-FR" dirty="0" err="1" smtClean="0"/>
              <a:t>Dimduc</a:t>
            </a:r>
            <a:r>
              <a:rPr lang="fr-FR" dirty="0"/>
              <a:t>, Diapre</a:t>
            </a:r>
            <a:r>
              <a:rPr lang="fr-FR" dirty="0" smtClean="0"/>
              <a:t>...</a:t>
            </a:r>
          </a:p>
          <a:p>
            <a:r>
              <a:rPr lang="fr-FR" b="1" dirty="0" smtClean="0"/>
              <a:t>23 applications </a:t>
            </a:r>
            <a:r>
              <a:rPr lang="fr-FR" dirty="0" smtClean="0"/>
              <a:t>en tout</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a:t>
            </a:fld>
            <a:endParaRPr lang="fr-BE"/>
          </a:p>
        </p:txBody>
      </p:sp>
    </p:spTree>
    <p:extLst>
      <p:ext uri="{BB962C8B-B14F-4D97-AF65-F5344CB8AC3E}">
        <p14:creationId xmlns:p14="http://schemas.microsoft.com/office/powerpoint/2010/main" val="6266859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Crue-Projet</a:t>
            </a:r>
            <a:endParaRPr lang="fr-FR"/>
          </a:p>
        </p:txBody>
      </p:sp>
      <p:sp>
        <p:nvSpPr>
          <p:cNvPr id="6" name="Espace réservé du texte 5"/>
          <p:cNvSpPr>
            <a:spLocks noGrp="1"/>
          </p:cNvSpPr>
          <p:nvPr>
            <p:ph type="body" idx="1"/>
          </p:nvPr>
        </p:nvSpPr>
        <p:spPr/>
        <p:txBody>
          <a:bodyPr>
            <a:normAutofit/>
          </a:bodyPr>
          <a:lstStyle/>
          <a:p>
            <a:pPr lvl="0"/>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90</a:t>
            </a:fld>
            <a:endParaRPr lang="fr-BE"/>
          </a:p>
        </p:txBody>
      </p:sp>
    </p:spTree>
    <p:extLst>
      <p:ext uri="{BB962C8B-B14F-4D97-AF65-F5344CB8AC3E}">
        <p14:creationId xmlns:p14="http://schemas.microsoft.com/office/powerpoint/2010/main" val="37156695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Objectifs</a:t>
            </a:r>
            <a:endParaRPr lang="fr-FR"/>
          </a:p>
        </p:txBody>
      </p:sp>
      <p:sp>
        <p:nvSpPr>
          <p:cNvPr id="3" name="Espace réservé du contenu 2"/>
          <p:cNvSpPr>
            <a:spLocks noGrp="1"/>
          </p:cNvSpPr>
          <p:nvPr>
            <p:ph idx="1"/>
          </p:nvPr>
        </p:nvSpPr>
        <p:spPr/>
        <p:txBody>
          <a:bodyPr/>
          <a:lstStyle/>
          <a:p>
            <a:r>
              <a:rPr lang="fr-FR" smtClean="0"/>
              <a:t>Chargement d’un scénario complet</a:t>
            </a:r>
          </a:p>
          <a:p>
            <a:r>
              <a:rPr lang="fr-FR" smtClean="0"/>
              <a:t>Sauvegarde d’un scénario</a:t>
            </a:r>
          </a:p>
          <a:p>
            <a:r>
              <a:rPr lang="fr-FR" smtClean="0"/>
              <a:t>Migration</a:t>
            </a:r>
          </a:p>
          <a:p>
            <a:r>
              <a:rPr lang="fr-FR" smtClean="0"/>
              <a:t>Edition</a:t>
            </a:r>
          </a:p>
          <a:p>
            <a:r>
              <a:rPr lang="fr-FR" smtClean="0"/>
              <a:t>Modification</a:t>
            </a:r>
          </a:p>
          <a:p>
            <a:pPr lvl="1"/>
            <a:r>
              <a:rPr lang="fr-FR" smtClean="0"/>
              <a:t>Renommer</a:t>
            </a:r>
          </a:p>
          <a:p>
            <a:pPr lvl="1"/>
            <a:r>
              <a:rPr lang="fr-FR" smtClean="0"/>
              <a:t>Migrer</a:t>
            </a:r>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91</a:t>
            </a:fld>
            <a:endParaRPr lang="fr-BE"/>
          </a:p>
        </p:txBody>
      </p:sp>
    </p:spTree>
    <p:extLst>
      <p:ext uri="{BB962C8B-B14F-4D97-AF65-F5344CB8AC3E}">
        <p14:creationId xmlns:p14="http://schemas.microsoft.com/office/powerpoint/2010/main" val="30514942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Principales classes</a:t>
            </a:r>
            <a:endParaRPr lang="fr-FR"/>
          </a:p>
        </p:txBody>
      </p:sp>
      <p:sp>
        <p:nvSpPr>
          <p:cNvPr id="3" name="Espace réservé du contenu 2"/>
          <p:cNvSpPr>
            <a:spLocks noGrp="1"/>
          </p:cNvSpPr>
          <p:nvPr>
            <p:ph idx="1"/>
          </p:nvPr>
        </p:nvSpPr>
        <p:spPr/>
        <p:txBody>
          <a:bodyPr/>
          <a:lstStyle/>
          <a:p>
            <a:r>
              <a:rPr lang="fr-FR" smtClean="0"/>
              <a:t>Ordonnanceur</a:t>
            </a:r>
          </a:p>
          <a:p>
            <a:r>
              <a:rPr lang="fr-FR" smtClean="0"/>
              <a:t>Loader</a:t>
            </a:r>
          </a:p>
          <a:p>
            <a:r>
              <a:rPr lang="fr-FR" smtClean="0"/>
              <a:t>Saver</a:t>
            </a:r>
          </a:p>
          <a:p>
            <a:pPr marL="0" indent="0">
              <a:buNone/>
            </a:pPr>
            <a:endParaRPr lang="fr-FR" smtClean="0"/>
          </a:p>
          <a:p>
            <a:r>
              <a:rPr lang="fr-FR" smtClean="0"/>
              <a:t>Tests d’intégrations</a:t>
            </a:r>
          </a:p>
          <a:p>
            <a:pPr lvl="1"/>
            <a:r>
              <a:rPr lang="fr-FR" smtClean="0"/>
              <a:t>Lire un projet complet facilement</a:t>
            </a:r>
          </a:p>
          <a:p>
            <a:pPr lvl="1"/>
            <a:r>
              <a:rPr lang="fr-FR" smtClean="0"/>
              <a:t>Fichiers zip pour Crue10</a:t>
            </a:r>
          </a:p>
          <a:p>
            <a:pPr lvl="1"/>
            <a:r>
              <a:rPr lang="fr-FR"/>
              <a:t>ReadHelper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92</a:t>
            </a:fld>
            <a:endParaRPr lang="fr-BE"/>
          </a:p>
        </p:txBody>
      </p:sp>
    </p:spTree>
    <p:extLst>
      <p:ext uri="{BB962C8B-B14F-4D97-AF65-F5344CB8AC3E}">
        <p14:creationId xmlns:p14="http://schemas.microsoft.com/office/powerpoint/2010/main" val="3818720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a:t>Validation d’une étude</a:t>
            </a:r>
            <a:br>
              <a:rPr lang="fr-FR"/>
            </a:br>
            <a:endParaRPr lang="fr-FR"/>
          </a:p>
        </p:txBody>
      </p:sp>
      <p:sp>
        <p:nvSpPr>
          <p:cNvPr id="3" name="Espace réservé du contenu 2"/>
          <p:cNvSpPr>
            <a:spLocks noGrp="1"/>
          </p:cNvSpPr>
          <p:nvPr>
            <p:ph idx="1"/>
          </p:nvPr>
        </p:nvSpPr>
        <p:spPr/>
        <p:txBody>
          <a:bodyPr/>
          <a:lstStyle/>
          <a:p>
            <a:pPr marL="0" indent="0">
              <a:buNone/>
            </a:pPr>
            <a:r>
              <a:rPr lang="fr-FR" smtClean="0"/>
              <a:t>3 </a:t>
            </a:r>
            <a:r>
              <a:rPr lang="fr-FR"/>
              <a:t>validations</a:t>
            </a:r>
          </a:p>
          <a:p>
            <a:r>
              <a:rPr lang="fr-FR"/>
              <a:t>Validation XML globale</a:t>
            </a:r>
          </a:p>
          <a:p>
            <a:r>
              <a:rPr lang="fr-FR"/>
              <a:t>Chargement des </a:t>
            </a:r>
            <a:r>
              <a:rPr lang="fr-FR" smtClean="0"/>
              <a:t>fichiers</a:t>
            </a:r>
          </a:p>
          <a:p>
            <a:pPr lvl="1"/>
            <a:r>
              <a:rPr lang="fr-FR" smtClean="0"/>
              <a:t>Pouvoir construire le modèle objet</a:t>
            </a:r>
            <a:endParaRPr lang="fr-FR"/>
          </a:p>
          <a:p>
            <a:r>
              <a:rPr lang="fr-FR"/>
              <a:t>Validation métier</a:t>
            </a: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93</a:t>
            </a:fld>
            <a:endParaRPr lang="fr-BE"/>
          </a:p>
        </p:txBody>
      </p:sp>
    </p:spTree>
    <p:extLst>
      <p:ext uri="{BB962C8B-B14F-4D97-AF65-F5344CB8AC3E}">
        <p14:creationId xmlns:p14="http://schemas.microsoft.com/office/powerpoint/2010/main" val="1567856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Ajout d’une nouvelle grammaire</a:t>
            </a:r>
            <a:endParaRPr lang="fr-FR"/>
          </a:p>
        </p:txBody>
      </p:sp>
      <p:sp>
        <p:nvSpPr>
          <p:cNvPr id="7" name="Espace réservé du contenu 6"/>
          <p:cNvSpPr>
            <a:spLocks noGrp="1"/>
          </p:cNvSpPr>
          <p:nvPr>
            <p:ph idx="1"/>
          </p:nvPr>
        </p:nvSpPr>
        <p:spPr/>
        <p:txBody>
          <a:bodyPr/>
          <a:lstStyle/>
          <a:p>
            <a:r>
              <a:rPr lang="fr-FR" smtClean="0"/>
              <a:t>Cas pratique</a:t>
            </a:r>
          </a:p>
          <a:p>
            <a:r>
              <a:rPr lang="fr-FR"/>
              <a:t>CrueFileFormatBuilder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94</a:t>
            </a:fld>
            <a:endParaRPr lang="fr-BE"/>
          </a:p>
        </p:txBody>
      </p:sp>
    </p:spTree>
    <p:extLst>
      <p:ext uri="{BB962C8B-B14F-4D97-AF65-F5344CB8AC3E}">
        <p14:creationId xmlns:p14="http://schemas.microsoft.com/office/powerpoint/2010/main" val="26637841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Crue Sydoc</a:t>
            </a:r>
            <a:endParaRPr lang="fr-FR"/>
          </a:p>
        </p:txBody>
      </p:sp>
      <p:sp>
        <p:nvSpPr>
          <p:cNvPr id="3" name="Espace réservé du contenu 2"/>
          <p:cNvSpPr>
            <a:spLocks noGrp="1"/>
          </p:cNvSpPr>
          <p:nvPr>
            <p:ph idx="1"/>
          </p:nvPr>
        </p:nvSpPr>
        <p:spPr/>
        <p:txBody>
          <a:bodyPr/>
          <a:lstStyle/>
          <a:p>
            <a:r>
              <a:rPr lang="fr-FR" smtClean="0"/>
              <a:t>Parcourir un dossier d’aide</a:t>
            </a:r>
          </a:p>
          <a:p>
            <a:pPr lvl="1"/>
            <a:r>
              <a:rPr lang="fr-FR" smtClean="0"/>
              <a:t>Suffixe Handler pour les classes analysant les fichiers html</a:t>
            </a:r>
          </a:p>
          <a:p>
            <a:r>
              <a:rPr lang="fr-FR" smtClean="0"/>
              <a:t>Construire un plan</a:t>
            </a:r>
          </a:p>
          <a:p>
            <a:r>
              <a:rPr lang="fr-FR" smtClean="0"/>
              <a:t>Vérifier les liens</a:t>
            </a:r>
          </a:p>
          <a:p>
            <a:r>
              <a:rPr lang="fr-FR" smtClean="0"/>
              <a:t>Indexer ( via lucene)</a:t>
            </a:r>
          </a:p>
          <a:p>
            <a:r>
              <a:rPr lang="fr-FR" smtClean="0"/>
              <a:t>Agréger des documents</a:t>
            </a:r>
          </a:p>
          <a:p>
            <a:pPr marL="0" indent="0">
              <a:buNone/>
            </a:pPr>
            <a:r>
              <a:rPr lang="fr-FR" b="1" smtClean="0"/>
              <a:t>Note</a:t>
            </a:r>
          </a:p>
          <a:p>
            <a:r>
              <a:rPr lang="fr-FR" smtClean="0"/>
              <a:t>Utilisation des Threads pour performance</a:t>
            </a:r>
          </a:p>
          <a:p>
            <a:endParaRPr lang="fr-F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95</a:t>
            </a:fld>
            <a:endParaRPr lang="fr-BE"/>
          </a:p>
        </p:txBody>
      </p:sp>
    </p:spTree>
    <p:extLst>
      <p:ext uri="{BB962C8B-B14F-4D97-AF65-F5344CB8AC3E}">
        <p14:creationId xmlns:p14="http://schemas.microsoft.com/office/powerpoint/2010/main" val="1668357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1823</TotalTime>
  <Words>2846</Words>
  <Application>Microsoft Office PowerPoint</Application>
  <PresentationFormat>Affichage à l'écran (4:3)</PresentationFormat>
  <Paragraphs>889</Paragraphs>
  <Slides>95</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95</vt:i4>
      </vt:variant>
    </vt:vector>
  </HeadingPairs>
  <TitlesOfParts>
    <vt:vector size="102" baseType="lpstr">
      <vt:lpstr>Arial</vt:lpstr>
      <vt:lpstr>Calibri</vt:lpstr>
      <vt:lpstr>Century Gothic</vt:lpstr>
      <vt:lpstr>Courier New</vt:lpstr>
      <vt:lpstr>Palatino Linotype</vt:lpstr>
      <vt:lpstr>Exécutif</vt:lpstr>
      <vt:lpstr>Conception personnalisée</vt:lpstr>
      <vt:lpstr>Formation  Fudaa-Crue </vt:lpstr>
      <vt:lpstr>Horaires</vt:lpstr>
      <vt:lpstr>Matériel</vt:lpstr>
      <vt:lpstr>Déroulement Formation</vt:lpstr>
      <vt:lpstr>Présentation Fudaa</vt:lpstr>
      <vt:lpstr>Besoins initiaux </vt:lpstr>
      <vt:lpstr>Origine des noms </vt:lpstr>
      <vt:lpstr>Architecture distribuée</vt:lpstr>
      <vt:lpstr>Applications développées </vt:lpstr>
      <vt:lpstr>Historique</vt:lpstr>
      <vt:lpstr>Développement collaboratif</vt:lpstr>
      <vt:lpstr>Développements récents / en cours</vt:lpstr>
      <vt:lpstr>Gestion du projet</vt:lpstr>
      <vt:lpstr>Architecture de Fudaa</vt:lpstr>
      <vt:lpstr>Organisation de Fudaa</vt:lpstr>
      <vt:lpstr>Ctulu</vt:lpstr>
      <vt:lpstr>Dodico</vt:lpstr>
      <vt:lpstr>Ebli 1D</vt:lpstr>
      <vt:lpstr>Ebli – 2D</vt:lpstr>
      <vt:lpstr>Ebli – 3D</vt:lpstr>
      <vt:lpstr>Fudaa</vt:lpstr>
      <vt:lpstr>Organisation</vt:lpstr>
      <vt:lpstr>Présentation Fudaa-Crue</vt:lpstr>
      <vt:lpstr>Fudaa-Crue</vt:lpstr>
      <vt:lpstr>Fudaa-Crue / Crue</vt:lpstr>
      <vt:lpstr>Fudaa-Crue / Crue</vt:lpstr>
      <vt:lpstr>Fudaa-Crue / Perspectives</vt:lpstr>
      <vt:lpstr>Fudaa-Crue et Fudaa</vt:lpstr>
      <vt:lpstr>Génie logiciel</vt:lpstr>
      <vt:lpstr>Outils nécessaires</vt:lpstr>
      <vt:lpstr>Solutions utilisées pour Fudaa</vt:lpstr>
      <vt:lpstr>Pratique: JIRA /Confluence</vt:lpstr>
      <vt:lpstr>Types de demandes</vt:lpstr>
      <vt:lpstr>Epic</vt:lpstr>
      <vt:lpstr>Worklow des demandes</vt:lpstr>
      <vt:lpstr>Gestion de configuration</vt:lpstr>
      <vt:lpstr>Trunk/Branche/Tag</vt:lpstr>
      <vt:lpstr>Présentation PowerPoint</vt:lpstr>
      <vt:lpstr>Règles de nommmage</vt:lpstr>
      <vt:lpstr>Les Tags des applications</vt:lpstr>
      <vt:lpstr>Comment procéder</vt:lpstr>
      <vt:lpstr>Serveur d’intégration continue</vt:lpstr>
      <vt:lpstr>Outil de build Maven</vt:lpstr>
      <vt:lpstr>Objectifs de Maven </vt:lpstr>
      <vt:lpstr>Les modules Fudaa</vt:lpstr>
      <vt:lpstr>Maven / POM</vt:lpstr>
      <vt:lpstr>Maven / POM</vt:lpstr>
      <vt:lpstr>Cycle de vie</vt:lpstr>
      <vt:lpstr>Les dépôts</vt:lpstr>
      <vt:lpstr>A quoi sert un dépot</vt:lpstr>
      <vt:lpstr>Organisation d’un dépot</vt:lpstr>
      <vt:lpstr>2 Types de livrables</vt:lpstr>
      <vt:lpstr>Fonctionnement global</vt:lpstr>
      <vt:lpstr>Fonctionnement global Snapshot</vt:lpstr>
      <vt:lpstr>Dépôt local</vt:lpstr>
      <vt:lpstr>Cycle de vie</vt:lpstr>
      <vt:lpstr>Les phases dans l’ordre</vt:lpstr>
      <vt:lpstr>Mise en pratique: Maven</vt:lpstr>
      <vt:lpstr>Analyse des poms</vt:lpstr>
      <vt:lpstr>Faire une release</vt:lpstr>
      <vt:lpstr>Convention Maven</vt:lpstr>
      <vt:lpstr>Pièges</vt:lpstr>
      <vt:lpstr>Profiles Fudaa-Crue</vt:lpstr>
      <vt:lpstr>Environnement de développement  intégré ( IDE)</vt:lpstr>
      <vt:lpstr>Ouverture de Fudaa-Crue</vt:lpstr>
      <vt:lpstr>NetBeans: principales actions</vt:lpstr>
      <vt:lpstr>Les modules</vt:lpstr>
      <vt:lpstr>Modules de base</vt:lpstr>
      <vt:lpstr>Modules graphiques</vt:lpstr>
      <vt:lpstr>Modules graphiques perspectives</vt:lpstr>
      <vt:lpstr>Crue Config</vt:lpstr>
      <vt:lpstr>Fonctionnalités du module </vt:lpstr>
      <vt:lpstr>Tests</vt:lpstr>
      <vt:lpstr>Crue EMH</vt:lpstr>
      <vt:lpstr>Les EMHs</vt:lpstr>
      <vt:lpstr>Norme JavaBean</vt:lpstr>
      <vt:lpstr>Norme JavaBean: exemple</vt:lpstr>
      <vt:lpstr>Enum</vt:lpstr>
      <vt:lpstr>EMHs: manager</vt:lpstr>
      <vt:lpstr>EMHHelper</vt:lpstr>
      <vt:lpstr>Transformer</vt:lpstr>
      <vt:lpstr>Gestion des résulats</vt:lpstr>
      <vt:lpstr>Crue Validation</vt:lpstr>
      <vt:lpstr>Crue IO</vt:lpstr>
      <vt:lpstr>Lecture Fichier Crue 9</vt:lpstr>
      <vt:lpstr>Lecture Fichiers Crue 10</vt:lpstr>
      <vt:lpstr>Validation XML</vt:lpstr>
      <vt:lpstr>Exemple</vt:lpstr>
      <vt:lpstr>Crue OTFA / Comparaison</vt:lpstr>
      <vt:lpstr>Crue-Projet</vt:lpstr>
      <vt:lpstr>Objectifs</vt:lpstr>
      <vt:lpstr>Principales classes</vt:lpstr>
      <vt:lpstr>Validation d’une étude </vt:lpstr>
      <vt:lpstr>Ajout d’une nouvelle grammaire</vt:lpstr>
      <vt:lpstr>Crue Sydoc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c:title>
  <dc:creator>Frederic Deniger</dc:creator>
  <cp:lastModifiedBy>Frédéric Deniger</cp:lastModifiedBy>
  <cp:revision>405</cp:revision>
  <dcterms:created xsi:type="dcterms:W3CDTF">2013-03-21T07:55:15Z</dcterms:created>
  <dcterms:modified xsi:type="dcterms:W3CDTF">2013-12-20T17:06:00Z</dcterms:modified>
</cp:coreProperties>
</file>